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87"/>
  </p:notesMasterIdLst>
  <p:handoutMasterIdLst>
    <p:handoutMasterId r:id="rId88"/>
  </p:handoutMasterIdLst>
  <p:sldIdLst>
    <p:sldId id="257" r:id="rId2"/>
    <p:sldId id="258" r:id="rId3"/>
    <p:sldId id="261" r:id="rId4"/>
    <p:sldId id="260" r:id="rId5"/>
    <p:sldId id="262" r:id="rId6"/>
    <p:sldId id="332" r:id="rId7"/>
    <p:sldId id="333" r:id="rId8"/>
    <p:sldId id="334" r:id="rId9"/>
    <p:sldId id="335" r:id="rId10"/>
    <p:sldId id="336" r:id="rId11"/>
    <p:sldId id="337" r:id="rId12"/>
    <p:sldId id="384" r:id="rId13"/>
    <p:sldId id="386" r:id="rId14"/>
    <p:sldId id="339" r:id="rId15"/>
    <p:sldId id="340" r:id="rId16"/>
    <p:sldId id="387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404" r:id="rId26"/>
    <p:sldId id="405" r:id="rId27"/>
    <p:sldId id="408" r:id="rId28"/>
    <p:sldId id="409" r:id="rId29"/>
    <p:sldId id="414" r:id="rId30"/>
    <p:sldId id="413" r:id="rId31"/>
    <p:sldId id="412" r:id="rId32"/>
    <p:sldId id="394" r:id="rId33"/>
    <p:sldId id="349" r:id="rId34"/>
    <p:sldId id="350" r:id="rId35"/>
    <p:sldId id="398" r:id="rId36"/>
    <p:sldId id="395" r:id="rId37"/>
    <p:sldId id="402" r:id="rId38"/>
    <p:sldId id="396" r:id="rId39"/>
    <p:sldId id="397" r:id="rId40"/>
    <p:sldId id="284" r:id="rId41"/>
    <p:sldId id="351" r:id="rId42"/>
    <p:sldId id="288" r:id="rId43"/>
    <p:sldId id="290" r:id="rId44"/>
    <p:sldId id="291" r:id="rId45"/>
    <p:sldId id="352" r:id="rId46"/>
    <p:sldId id="400" r:id="rId47"/>
    <p:sldId id="401" r:id="rId48"/>
    <p:sldId id="385" r:id="rId49"/>
    <p:sldId id="353" r:id="rId50"/>
    <p:sldId id="383" r:id="rId51"/>
    <p:sldId id="354" r:id="rId52"/>
    <p:sldId id="355" r:id="rId53"/>
    <p:sldId id="356" r:id="rId54"/>
    <p:sldId id="357" r:id="rId55"/>
    <p:sldId id="358" r:id="rId56"/>
    <p:sldId id="359" r:id="rId57"/>
    <p:sldId id="298" r:id="rId58"/>
    <p:sldId id="360" r:id="rId59"/>
    <p:sldId id="310" r:id="rId60"/>
    <p:sldId id="361" r:id="rId61"/>
    <p:sldId id="362" r:id="rId62"/>
    <p:sldId id="363" r:id="rId63"/>
    <p:sldId id="364" r:id="rId64"/>
    <p:sldId id="367" r:id="rId65"/>
    <p:sldId id="365" r:id="rId66"/>
    <p:sldId id="366" r:id="rId67"/>
    <p:sldId id="368" r:id="rId68"/>
    <p:sldId id="369" r:id="rId69"/>
    <p:sldId id="370" r:id="rId70"/>
    <p:sldId id="371" r:id="rId71"/>
    <p:sldId id="331" r:id="rId72"/>
    <p:sldId id="372" r:id="rId73"/>
    <p:sldId id="403" r:id="rId74"/>
    <p:sldId id="374" r:id="rId75"/>
    <p:sldId id="375" r:id="rId76"/>
    <p:sldId id="376" r:id="rId77"/>
    <p:sldId id="377" r:id="rId78"/>
    <p:sldId id="378" r:id="rId79"/>
    <p:sldId id="379" r:id="rId80"/>
    <p:sldId id="380" r:id="rId81"/>
    <p:sldId id="399" r:id="rId82"/>
    <p:sldId id="382" r:id="rId83"/>
    <p:sldId id="389" r:id="rId84"/>
    <p:sldId id="417" r:id="rId85"/>
    <p:sldId id="418" r:id="rId8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64"/>
    <p:restoredTop sz="94830"/>
  </p:normalViewPr>
  <p:slideViewPr>
    <p:cSldViewPr snapToGrid="0">
      <p:cViewPr varScale="1">
        <p:scale>
          <a:sx n="121" d="100"/>
          <a:sy n="121" d="100"/>
        </p:scale>
        <p:origin x="10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2ADC18-4688-2D4C-9162-506B051914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BD5D4E-34B5-5D4E-A128-9490E5889D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41F6CBE6-4E92-FB41-AE3D-2D468D0A8FE5}" type="datetimeFigureOut">
              <a:rPr lang="en-US" altLang="en-US"/>
              <a:pPr/>
              <a:t>4/23/19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A8716C-A4CE-A747-A107-0B4AF1F4D2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panose="020F0502020204030204" pitchFamily="34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Copyright ©2012 by Pearson Education, Inc. All rights reserved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1E697-A3E8-BE44-A2F4-317364DB68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7F493497-E007-0247-8CDE-5820C7E719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7291FE-CABA-0A47-B1B5-3BAC1B208E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1A167F-66DF-C341-988C-0623B9408F5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D3991368-C969-B944-922C-F4B0E974230B}" type="datetimeFigureOut">
              <a:rPr lang="en-US" altLang="en-US"/>
              <a:pPr/>
              <a:t>4/23/19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5F3C3F3-62A7-6B41-83B4-C048F8D608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C16EFAF-969C-0548-84FA-E6A786F3A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66425-8681-4746-8C8A-8B77D03DC0C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panose="020F0502020204030204" pitchFamily="34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Copyright ©2012 by Pearson Education, Inc.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D563C4-8FC2-E74B-A899-E631E90C1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E8038D0-B031-FC45-B1EB-100B901BD1F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A6DD1F0A-4C38-044A-95B4-2AF2E9669C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0F0B30A-54BC-E74E-B688-71F8D238A52C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A01A9FF3-CF0C-DA4F-87E1-89EADE3D2E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826102FA-DBB2-A440-AA6D-C98B0A1688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1C0ED699-A2A2-D94A-8606-FDFCB0B158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A412427-517E-0041-BB97-5209865F2484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D6EBD6BB-EDC7-FC4F-9A3B-C31C23CC63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8C75CAF-6553-9D4B-9045-B681DB6909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BC0CD055-534B-4342-9CC5-988859B7E5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0BEAC05-EDF2-FF4A-A8AE-906E5D9960E5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B188A1F1-3929-6D41-AC8C-FD11B7FCA1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8A94642-32E3-6A40-B5EC-24BE46D69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A417F8F9-8787-9948-89E4-0064610584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09A32A0-CAEF-5F46-A026-D5BB7CB74F97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2EBC8016-199E-3F4A-BCB6-2DE89B0131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E3B18D88-D545-3846-B882-9799593D8B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AE105204-FCAB-2C4C-BB32-C124F3DCED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244708-3E0F-7245-9809-F156FE58D8C0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DFCD1FF7-6C35-D648-A9D2-F68DA473EE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60842E59-1614-EF4F-9A4D-B8D95F9115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AB7CDFF7-4E9B-8A46-ABF5-2085D31E3A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4FAB71-E563-D74D-91D4-0F5E544AE0DE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F21FEC92-7FE8-5243-AB55-A3E01861B8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7AEB3E4F-C819-EA44-9D0C-CD18B821B0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576B6956-8A66-4942-89A1-75552B0DE5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74F36C3-1CC7-F64F-B58F-D903C8A2264A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4C2199AB-8384-AF42-A2DE-314599C579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2261EBA0-0BE1-E045-82D8-AE86B0BB4C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0171B55B-41AA-8E46-867F-AD64D8CA8B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37287EC-1606-1F4F-94F4-D64CE9009434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1F0B690E-2987-C244-86CC-97501195CB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8C480598-1BF4-BD41-8BDC-27BDE2D7CA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445455CC-7AD6-7944-AC37-680F646473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A2B3A86-E433-FD4D-BE30-4DF43AE05C58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9D70B69C-60D6-5140-98ED-4F29344674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F2CB780-B33F-824D-99B7-29B6958596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763C7F1B-9603-9147-B839-5D04CA3B1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24CD652-1832-E64F-8022-6CEE57D0CC5F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3A7913EC-2E40-504B-B1BA-D5E079091E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AF36DB58-6150-A642-B811-C7E27C795B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>
            <a:extLst>
              <a:ext uri="{FF2B5EF4-FFF2-40B4-BE49-F238E27FC236}">
                <a16:creationId xmlns:a16="http://schemas.microsoft.com/office/drawing/2014/main" id="{74B3DD83-4082-8047-B819-77ADD72506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4" name="Notes Placeholder 2">
            <a:extLst>
              <a:ext uri="{FF2B5EF4-FFF2-40B4-BE49-F238E27FC236}">
                <a16:creationId xmlns:a16="http://schemas.microsoft.com/office/drawing/2014/main" id="{658FD009-8718-F74E-8677-4FB9D728310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B8AC2DBC-4D0B-194C-A94C-A7524ADB1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27BDC97-BDC5-864D-97DA-DB98F49416BE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D0EC40FF-8D2E-0243-8B16-2A8BA6681E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06372CB-840F-C842-8287-1ED3FBE6AF99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232925FD-AD4B-9945-B27C-47C6F2152D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521524F-455A-8949-AAE6-EBE7A86856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>
            <a:extLst>
              <a:ext uri="{FF2B5EF4-FFF2-40B4-BE49-F238E27FC236}">
                <a16:creationId xmlns:a16="http://schemas.microsoft.com/office/drawing/2014/main" id="{37AD78E3-D8A5-EE4F-8145-726E7C2425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E276E78-DB18-D547-92B6-738C9377E096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D138DE4B-C817-F140-B8BD-5F808CC831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8EEF7BC6-1BC5-7E40-A9D1-B1CC63782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>
            <a:extLst>
              <a:ext uri="{FF2B5EF4-FFF2-40B4-BE49-F238E27FC236}">
                <a16:creationId xmlns:a16="http://schemas.microsoft.com/office/drawing/2014/main" id="{7746937F-F17B-AD46-A646-F78E6C22F6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73276A-49AC-2C4E-BF3D-3A8F8F4F31B5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622C03DF-7DAB-3046-A5F0-AAD6B7AE5C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D9AAAEC9-A2F6-F546-B90E-0E85EAFF7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EEF8FFB6-C0F0-4049-88A3-CF508B9273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E059D90-BA7F-0E4F-BA6A-6FDD97874EFF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45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FD3009BB-1228-CF4B-B0E7-268F923D08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FB9A77A2-A106-CD46-AB4C-F8FEA6FD83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37360EA0-3F7E-DC4E-A7F9-51BDDDA5AB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1D95F1C-F02C-4148-907C-21621BD1BAB0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088D5635-1966-8D48-82A4-C7637C1A5D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6DFDBE07-DE37-2B44-802B-722998CAE8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B3DB4A6E-6269-0C42-9C67-B4DC1BC490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7F36982-35A7-0646-9CB9-4A5773383CB5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6D326CAB-EE03-7D45-9647-1DDD851AA8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75F466C4-8C42-7F45-8124-DC0D99CC22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>
            <a:extLst>
              <a:ext uri="{FF2B5EF4-FFF2-40B4-BE49-F238E27FC236}">
                <a16:creationId xmlns:a16="http://schemas.microsoft.com/office/drawing/2014/main" id="{B35D0147-5D84-744C-9516-39C302C0023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6" name="Notes Placeholder 2">
            <a:extLst>
              <a:ext uri="{FF2B5EF4-FFF2-40B4-BE49-F238E27FC236}">
                <a16:creationId xmlns:a16="http://schemas.microsoft.com/office/drawing/2014/main" id="{E7FEE3FD-C05E-4E43-9373-1850CF0482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5117D-AE8B-254B-84A1-68D0B976D5E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©2012 by Pearson Education, Inc. All rights reserved</a:t>
            </a:r>
          </a:p>
        </p:txBody>
      </p:sp>
      <p:sp>
        <p:nvSpPr>
          <p:cNvPr id="77828" name="Slide Number Placeholder 4">
            <a:extLst>
              <a:ext uri="{FF2B5EF4-FFF2-40B4-BE49-F238E27FC236}">
                <a16:creationId xmlns:a16="http://schemas.microsoft.com/office/drawing/2014/main" id="{7275C380-A26D-9145-ADDE-BCD225782D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E278970-01C4-764C-AC14-B2623CF24372}" type="slidenum">
              <a:rPr lang="en-US" altLang="en-US"/>
              <a:pPr/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>
            <a:extLst>
              <a:ext uri="{FF2B5EF4-FFF2-40B4-BE49-F238E27FC236}">
                <a16:creationId xmlns:a16="http://schemas.microsoft.com/office/drawing/2014/main" id="{B31901E6-2487-A44C-AD7B-BCEACFD6E7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0" name="Notes Placeholder 2">
            <a:extLst>
              <a:ext uri="{FF2B5EF4-FFF2-40B4-BE49-F238E27FC236}">
                <a16:creationId xmlns:a16="http://schemas.microsoft.com/office/drawing/2014/main" id="{B1CD9C05-E055-B24E-9EB1-F2AFCF2FC5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83971" name="Slide Number Placeholder 3">
            <a:extLst>
              <a:ext uri="{FF2B5EF4-FFF2-40B4-BE49-F238E27FC236}">
                <a16:creationId xmlns:a16="http://schemas.microsoft.com/office/drawing/2014/main" id="{93B977A4-10D2-5149-BF22-C58DD56182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BDBFB31-F30A-0E42-90AC-290B60666A9A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3983AF1F-B33A-B14D-8D8D-264E621571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9DE85C-8C5A-3849-BDC2-74D6D906431E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EF3A4A03-4096-0242-86DD-7437E6B960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8FEA9629-92F9-7947-B050-C59D0C2E03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A6E01AE7-DFA3-9B4D-9725-77D5EA3BCD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47650C0-BA37-4441-B5EE-C3F9FEB621C9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55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BE178B7E-AB26-F94B-9DD0-DBF1BB6066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99BF003C-461B-5742-89BE-43FE8C08F1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EA286871-9BDD-D948-B722-8CB692AA19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489EB07-71FE-FC46-B874-753F5B9038D9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FACFA952-51DE-6D48-B600-9EF8929735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98ECE252-D764-4248-93AE-8D6C1C3DE2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F9CA0B87-CE41-8D4A-B7C3-B1FFE327B6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89E7E3D-AC24-1741-9143-4CB01DB88771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315E4B12-3BA4-6B4B-A809-818073F798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54DF4E2-AA0A-4D4E-AC55-D137CB4BF4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B52E47DB-FA10-124B-9A51-3E0D7D563C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50742C0-8FF2-D242-B0A2-1122FFC2030D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6D347EA2-12A8-5F48-9425-D13576B7B9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299C560D-C64F-2E4F-B5C6-D0B99E5E42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>
            <a:extLst>
              <a:ext uri="{FF2B5EF4-FFF2-40B4-BE49-F238E27FC236}">
                <a16:creationId xmlns:a16="http://schemas.microsoft.com/office/drawing/2014/main" id="{AC7F0ACC-22AA-CC46-AF1E-791F05F83D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0A9F416-27D8-2949-B52A-492C2FBF03B8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C751F830-9B09-3846-87AC-8A1F70047E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1BC0AD3D-AD2B-3247-BE65-5CD4B3C8E0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>
            <a:extLst>
              <a:ext uri="{FF2B5EF4-FFF2-40B4-BE49-F238E27FC236}">
                <a16:creationId xmlns:a16="http://schemas.microsoft.com/office/drawing/2014/main" id="{CA97CF21-77F1-FC4D-A158-74872124E8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D9CCB44-6145-9240-AD3D-243DDB3916B2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8FDC9CD8-768D-3D44-AB8D-C2EAD63BEC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B883F9A0-9FA1-3D4E-9232-59D39A1D5A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>
            <a:extLst>
              <a:ext uri="{FF2B5EF4-FFF2-40B4-BE49-F238E27FC236}">
                <a16:creationId xmlns:a16="http://schemas.microsoft.com/office/drawing/2014/main" id="{774D8A5A-B317-2A4F-A9FD-CB1EA5F86B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3D1B4E-6A14-E244-80FA-DD0564C848C7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AEDDFFAC-D67C-484E-AA3B-C632A9A430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60507ED9-E8B8-AD41-A9D6-6F7E5BB230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>
            <a:extLst>
              <a:ext uri="{FF2B5EF4-FFF2-40B4-BE49-F238E27FC236}">
                <a16:creationId xmlns:a16="http://schemas.microsoft.com/office/drawing/2014/main" id="{3C1F484C-C475-E04C-A9D0-8E3265982A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D3983F1-26D8-1E42-B70A-601425CEE780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05BA4097-10E7-274B-917D-0667309C77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2E743CB1-8690-944B-9C8D-9C9C8CF5F4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>
            <a:extLst>
              <a:ext uri="{FF2B5EF4-FFF2-40B4-BE49-F238E27FC236}">
                <a16:creationId xmlns:a16="http://schemas.microsoft.com/office/drawing/2014/main" id="{DC9779C0-117B-E04B-A0A0-BAA8611C1A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A18BD21-BFA1-7C4E-B234-827AE33CB3AA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B0CA35B3-F080-F845-B25E-31C3B31228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34DE22AB-FCDC-5F41-A57D-54E953684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21E5F758-058C-E64B-9618-AB6BDF9FC3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FC51148-CF78-024F-B4EC-AFC2A84DF639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65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6559321A-04FF-3041-9182-2D59E45414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9EB4C7EA-7613-664D-A932-09E411888D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>
            <a:extLst>
              <a:ext uri="{FF2B5EF4-FFF2-40B4-BE49-F238E27FC236}">
                <a16:creationId xmlns:a16="http://schemas.microsoft.com/office/drawing/2014/main" id="{B533593D-1D19-4443-A505-3E17D9B5F7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EC55003-0B93-F645-9D1C-F407DAE4640A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F156D7DD-7961-D546-A7C2-7EB4870AA7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E4154FC1-8752-5449-BCC6-CF8690419C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>
            <a:extLst>
              <a:ext uri="{FF2B5EF4-FFF2-40B4-BE49-F238E27FC236}">
                <a16:creationId xmlns:a16="http://schemas.microsoft.com/office/drawing/2014/main" id="{D38A8175-AB55-CC47-A7F2-507DE99FB2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B785BD-AB76-404E-B833-C3F2C6AE04AB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4D29C1E5-7274-654F-9D24-99242A6D1B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D509FA08-1A19-1E4C-8688-49B80E030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>
            <a:extLst>
              <a:ext uri="{FF2B5EF4-FFF2-40B4-BE49-F238E27FC236}">
                <a16:creationId xmlns:a16="http://schemas.microsoft.com/office/drawing/2014/main" id="{D4A85F89-AF3A-3C45-B063-0569B1FB8D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5D3DC7-3618-2640-A9F9-9F4123A23B85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799B1910-2AB6-3348-828B-742986983F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C014C8B6-97F9-3B46-B6BB-8FC592CF2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CEC09B95-B263-3E44-A8C9-AB2AFE4044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5AEBD77-1AB1-0648-92D2-8112EB9812F2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30DD534F-2C8E-6A40-BDCC-12F51CE831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C74DE02-968B-8948-9972-CC8AF244A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>
            <a:extLst>
              <a:ext uri="{FF2B5EF4-FFF2-40B4-BE49-F238E27FC236}">
                <a16:creationId xmlns:a16="http://schemas.microsoft.com/office/drawing/2014/main" id="{2A384D74-7B9D-7B43-8EB3-A858A9A519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291EE7-22A6-5141-B0D3-FBCC80279CF9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4E3D82D8-4510-B848-99CA-8F6628C50B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F8EB85CF-666A-B441-AE2D-E0C412355E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>
            <a:extLst>
              <a:ext uri="{FF2B5EF4-FFF2-40B4-BE49-F238E27FC236}">
                <a16:creationId xmlns:a16="http://schemas.microsoft.com/office/drawing/2014/main" id="{2C2778B1-815E-1C42-A419-9CB2525E58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F363FF-5959-ED45-AE95-F458E2366979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E433A5B4-0687-CD4E-A5B3-B5597FFEAE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3D5732D0-4E71-9F4C-8808-FAC149675A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Image Placeholder 1">
            <a:extLst>
              <a:ext uri="{FF2B5EF4-FFF2-40B4-BE49-F238E27FC236}">
                <a16:creationId xmlns:a16="http://schemas.microsoft.com/office/drawing/2014/main" id="{8897A29A-C55B-1246-8E23-F941411510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0" name="Notes Placeholder 2">
            <a:extLst>
              <a:ext uri="{FF2B5EF4-FFF2-40B4-BE49-F238E27FC236}">
                <a16:creationId xmlns:a16="http://schemas.microsoft.com/office/drawing/2014/main" id="{CF5D5469-43C1-2C44-8CD4-3BB0D5DA1B1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19811" name="Slide Number Placeholder 3">
            <a:extLst>
              <a:ext uri="{FF2B5EF4-FFF2-40B4-BE49-F238E27FC236}">
                <a16:creationId xmlns:a16="http://schemas.microsoft.com/office/drawing/2014/main" id="{D3B866AF-EDCF-9749-AC9C-185B53942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173D89-68AD-844C-8F23-4010433D13DF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>
            <a:extLst>
              <a:ext uri="{FF2B5EF4-FFF2-40B4-BE49-F238E27FC236}">
                <a16:creationId xmlns:a16="http://schemas.microsoft.com/office/drawing/2014/main" id="{00A7D2A4-FB47-6448-961F-C8C541FB70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8" name="Notes Placeholder 2">
            <a:extLst>
              <a:ext uri="{FF2B5EF4-FFF2-40B4-BE49-F238E27FC236}">
                <a16:creationId xmlns:a16="http://schemas.microsoft.com/office/drawing/2014/main" id="{461F04EC-08CF-AF4C-9982-970042164B1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21859" name="Slide Number Placeholder 3">
            <a:extLst>
              <a:ext uri="{FF2B5EF4-FFF2-40B4-BE49-F238E27FC236}">
                <a16:creationId xmlns:a16="http://schemas.microsoft.com/office/drawing/2014/main" id="{5E9CCC9A-2EA2-194A-8D14-E24D83503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2A6616-A5B2-1542-ACA2-DD548B319518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>
            <a:extLst>
              <a:ext uri="{FF2B5EF4-FFF2-40B4-BE49-F238E27FC236}">
                <a16:creationId xmlns:a16="http://schemas.microsoft.com/office/drawing/2014/main" id="{00A7D2A4-FB47-6448-961F-C8C541FB70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8" name="Notes Placeholder 2">
            <a:extLst>
              <a:ext uri="{FF2B5EF4-FFF2-40B4-BE49-F238E27FC236}">
                <a16:creationId xmlns:a16="http://schemas.microsoft.com/office/drawing/2014/main" id="{461F04EC-08CF-AF4C-9982-970042164B1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21859" name="Slide Number Placeholder 3">
            <a:extLst>
              <a:ext uri="{FF2B5EF4-FFF2-40B4-BE49-F238E27FC236}">
                <a16:creationId xmlns:a16="http://schemas.microsoft.com/office/drawing/2014/main" id="{5E9CCC9A-2EA2-194A-8D14-E24D83503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2A6616-A5B2-1542-ACA2-DD548B319518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8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>
            <a:extLst>
              <a:ext uri="{FF2B5EF4-FFF2-40B4-BE49-F238E27FC236}">
                <a16:creationId xmlns:a16="http://schemas.microsoft.com/office/drawing/2014/main" id="{00A7D2A4-FB47-6448-961F-C8C541FB70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8" name="Notes Placeholder 2">
            <a:extLst>
              <a:ext uri="{FF2B5EF4-FFF2-40B4-BE49-F238E27FC236}">
                <a16:creationId xmlns:a16="http://schemas.microsoft.com/office/drawing/2014/main" id="{461F04EC-08CF-AF4C-9982-970042164B1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21859" name="Slide Number Placeholder 3">
            <a:extLst>
              <a:ext uri="{FF2B5EF4-FFF2-40B4-BE49-F238E27FC236}">
                <a16:creationId xmlns:a16="http://schemas.microsoft.com/office/drawing/2014/main" id="{5E9CCC9A-2EA2-194A-8D14-E24D83503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2A6616-A5B2-1542-ACA2-DD548B319518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944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BEBB0C1A-BEE8-CE49-9F55-40B270D98F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AA594E9-5F65-334C-B03C-2C2000674CED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D65C669E-FEE0-2844-BCA9-B38783A9F0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2A4B35A1-DF81-C841-8170-5BDE70FEE9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50E68593-A0F8-2E4B-987C-0870C6193D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9008552-CD61-3345-AC33-1830E232D21D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FC631AAD-5A7C-5644-BC36-50275F018B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8683C20E-2A8E-4F45-BA9F-D6D7058792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05136FD6-75E4-1740-8043-134739884B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011C953-9936-5842-BAAA-D0458D555555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4A65AF9B-AD8B-B54F-86D0-E758670F62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DBC7BC82-F0CB-6E4E-BE40-F0EC95BF69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3C2C5125-ABDB-2E44-AEC7-E7AAB82509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F3AD655-9224-3D4A-9E8E-9CD3E16A47E3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C0E577D9-97B2-3D44-A387-1D27043637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CD221FF-B754-4D4F-A7BC-0FC5374592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5ADA4B7A-30D6-684E-84F0-55EC37E4C6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3452BFB-EA7A-EC4A-B50B-70DB7450D4BE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15377880-0D51-E14B-8414-711FFFFD26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4D0C9EA-9C8B-C84F-903A-D4F6A7D71B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4218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664200"/>
            <a:ext cx="8229600" cy="884238"/>
          </a:xfrm>
        </p:spPr>
        <p:txBody>
          <a:bodyPr/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237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152400"/>
            <a:ext cx="8229600" cy="1397000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35000" y="17145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5242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8264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1424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52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22300" y="5448300"/>
            <a:ext cx="7899400" cy="7493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6872F7E9-56D0-2946-880F-A504256D42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32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660E737-7AA7-7A4F-AF78-72ED43392D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28DA4A6-5122-5F4F-9FF0-DD2713543B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faculty.csuci.edu/anna.bieszczad/COMP151/source_code_4e/30Chapter23/23.25/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faculty.csuci.edu/anna.bieszczad/COMP151/source_code_4e/30Chapter23/23.28/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cs.jhu.edu/~goodrich/dsa/trees/btree.html" TargetMode="External"/><Relationship Id="rId4" Type="http://schemas.openxmlformats.org/officeDocument/2006/relationships/hyperlink" Target="http://www.ibr.cs.tu-bs.de/courses/ss98/audii/applets/BST/BST-Example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bUzYzxjZmk" TargetMode="External"/><Relationship Id="rId2" Type="http://schemas.openxmlformats.org/officeDocument/2006/relationships/hyperlink" Target="http://docs.oracle.com/javase/8/docs/api/java/util/TreeSet.html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eep_Blue_versus_Garry_Kasparov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faculty.csuci.edu/anna.bieszczad/COMP151/source_code_4e/30Chapter23/23.35/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faculty.csuci.edu/anna.bieszczad/COMP151/source_code_4e/34Chapter26/26.4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XAjiDQbPSw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m1PS8IR6Td0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racle.com/javase/8/docs/api/java/util/TreeMap.html" TargetMode="Externa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5612A0B1-E2E1-554E-8B4D-7EDD96486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100" y="2151063"/>
            <a:ext cx="7772400" cy="1470025"/>
          </a:xfrm>
        </p:spPr>
        <p:txBody>
          <a:bodyPr/>
          <a:lstStyle/>
          <a:p>
            <a:pPr algn="ctr" eaLnBrk="1" hangingPunct="1"/>
            <a:r>
              <a:rPr lang="en-US" altLang="en-US" sz="4400"/>
              <a:t>Lecture 13</a:t>
            </a:r>
          </a:p>
        </p:txBody>
      </p:sp>
      <p:sp>
        <p:nvSpPr>
          <p:cNvPr id="7170" name="Subtitle 2">
            <a:extLst>
              <a:ext uri="{FF2B5EF4-FFF2-40B4-BE49-F238E27FC236}">
                <a16:creationId xmlns:a16="http://schemas.microsoft.com/office/drawing/2014/main" id="{0B368D8F-DC23-094E-AC6F-778424A5F1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8900" y="4171950"/>
            <a:ext cx="6400800" cy="1752600"/>
          </a:xfrm>
        </p:spPr>
        <p:txBody>
          <a:bodyPr/>
          <a:lstStyle/>
          <a:p>
            <a:pPr algn="l" eaLnBrk="1" hangingPunct="1"/>
            <a:r>
              <a:rPr lang="en-US" altLang="en-US"/>
              <a:t>Chapter 23: Trees</a:t>
            </a:r>
          </a:p>
          <a:p>
            <a:pPr algn="l" eaLnBrk="1" hangingPunct="1"/>
            <a:r>
              <a:rPr lang="en-US" altLang="en-US"/>
              <a:t>Chapter 26: A Heap Implementation</a:t>
            </a:r>
          </a:p>
        </p:txBody>
      </p:sp>
      <p:pic>
        <p:nvPicPr>
          <p:cNvPr id="7171" name="Picture 1">
            <a:extLst>
              <a:ext uri="{FF2B5EF4-FFF2-40B4-BE49-F238E27FC236}">
                <a16:creationId xmlns:a16="http://schemas.microsoft.com/office/drawing/2014/main" id="{50D3EC56-9748-AB4B-98D6-9E3694A15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152400"/>
            <a:ext cx="2147888" cy="267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72B36318-E6BB-2548-A93D-7D1F1A1BDA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218488" cy="546100"/>
          </a:xfrm>
        </p:spPr>
        <p:txBody>
          <a:bodyPr/>
          <a:lstStyle/>
          <a:p>
            <a:pPr eaLnBrk="1" hangingPunct="1"/>
            <a:r>
              <a:rPr lang="en-US" altLang="en-US" sz="3200"/>
              <a:t>Tree Terminology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0410882F-4D5F-1143-A219-7751A01E75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3225" y="720725"/>
            <a:ext cx="8229600" cy="5895975"/>
          </a:xfrm>
        </p:spPr>
        <p:txBody>
          <a:bodyPr/>
          <a:lstStyle/>
          <a:p>
            <a:pPr eaLnBrk="1" hangingPunct="1"/>
            <a:r>
              <a:rPr lang="en-US" altLang="en-US" sz="1800" dirty="0"/>
              <a:t>A tree is a set of </a:t>
            </a:r>
            <a:r>
              <a:rPr lang="en-US" altLang="en-US" sz="1800" b="1" dirty="0">
                <a:solidFill>
                  <a:srgbClr val="FF0000"/>
                </a:solidFill>
              </a:rPr>
              <a:t>nodes</a:t>
            </a:r>
            <a:r>
              <a:rPr lang="en-US" altLang="en-US" sz="1800" dirty="0"/>
              <a:t> connected by </a:t>
            </a:r>
            <a:r>
              <a:rPr lang="en-US" altLang="en-US" sz="1800" b="1" dirty="0">
                <a:solidFill>
                  <a:srgbClr val="FF0000"/>
                </a:solidFill>
              </a:rPr>
              <a:t>edges</a:t>
            </a:r>
          </a:p>
          <a:p>
            <a:pPr eaLnBrk="1" hangingPunct="1"/>
            <a:r>
              <a:rPr lang="en-US" altLang="en-US" sz="1800" dirty="0"/>
              <a:t>The </a:t>
            </a:r>
            <a:r>
              <a:rPr lang="en-US" altLang="en-US" sz="1800" b="1" dirty="0"/>
              <a:t>edges</a:t>
            </a:r>
            <a:r>
              <a:rPr lang="en-US" altLang="en-US" sz="1800" dirty="0"/>
              <a:t> indicate relationships among nodes</a:t>
            </a:r>
          </a:p>
          <a:p>
            <a:pPr eaLnBrk="1" hangingPunct="1"/>
            <a:r>
              <a:rPr lang="en-US" altLang="en-US" sz="1800" b="1" dirty="0"/>
              <a:t>Nodes</a:t>
            </a:r>
            <a:r>
              <a:rPr lang="en-US" altLang="en-US" sz="1800" dirty="0"/>
              <a:t> arranged in levels </a:t>
            </a:r>
          </a:p>
          <a:p>
            <a:pPr lvl="1" eaLnBrk="1" hangingPunct="1"/>
            <a:r>
              <a:rPr lang="en-US" altLang="en-US" sz="1400" dirty="0"/>
              <a:t>Indicate the nodes' hierarchy</a:t>
            </a:r>
          </a:p>
          <a:p>
            <a:pPr lvl="1" eaLnBrk="1" hangingPunct="1"/>
            <a:r>
              <a:rPr lang="en-US" altLang="en-US" sz="1400" dirty="0"/>
              <a:t>Top level is a single node called the </a:t>
            </a:r>
            <a:r>
              <a:rPr lang="en-US" altLang="en-US" sz="1400" b="1" dirty="0">
                <a:solidFill>
                  <a:srgbClr val="FF0000"/>
                </a:solidFill>
              </a:rPr>
              <a:t>root</a:t>
            </a:r>
          </a:p>
          <a:p>
            <a:pPr lvl="1" eaLnBrk="1" hangingPunct="1"/>
            <a:r>
              <a:rPr lang="en-US" altLang="en-US" sz="1400" dirty="0"/>
              <a:t>Nodes at a given level are </a:t>
            </a:r>
            <a:r>
              <a:rPr lang="en-US" altLang="en-US" sz="1400" b="1" dirty="0">
                <a:solidFill>
                  <a:srgbClr val="FF0000"/>
                </a:solidFill>
              </a:rPr>
              <a:t>children</a:t>
            </a:r>
            <a:r>
              <a:rPr lang="en-US" altLang="en-US" sz="1400" dirty="0"/>
              <a:t> of nodes of previous level</a:t>
            </a:r>
          </a:p>
          <a:p>
            <a:pPr lvl="1" eaLnBrk="1" hangingPunct="1"/>
            <a:r>
              <a:rPr lang="en-US" altLang="en-US" sz="1400" dirty="0"/>
              <a:t>Node with children is the </a:t>
            </a:r>
            <a:r>
              <a:rPr lang="en-US" altLang="en-US" sz="1400" b="1" dirty="0">
                <a:solidFill>
                  <a:srgbClr val="FF0000"/>
                </a:solidFill>
              </a:rPr>
              <a:t>parent</a:t>
            </a:r>
            <a:r>
              <a:rPr lang="en-US" altLang="en-US" sz="1400" dirty="0"/>
              <a:t> node of those children</a:t>
            </a:r>
          </a:p>
          <a:p>
            <a:pPr lvl="1" eaLnBrk="1" hangingPunct="1"/>
            <a:r>
              <a:rPr lang="en-US" altLang="en-US" sz="1400" dirty="0"/>
              <a:t>Nodes with same parent are </a:t>
            </a:r>
            <a:r>
              <a:rPr lang="en-US" altLang="en-US" sz="1400" b="1" dirty="0">
                <a:solidFill>
                  <a:srgbClr val="FF0000"/>
                </a:solidFill>
              </a:rPr>
              <a:t>siblings</a:t>
            </a:r>
          </a:p>
          <a:p>
            <a:pPr lvl="1" eaLnBrk="1" hangingPunct="1"/>
            <a:r>
              <a:rPr lang="en-US" altLang="en-US" sz="1400" dirty="0"/>
              <a:t>Node with no children is a </a:t>
            </a:r>
            <a:r>
              <a:rPr lang="en-US" altLang="en-US" sz="1400" b="1" dirty="0">
                <a:solidFill>
                  <a:srgbClr val="FF0000"/>
                </a:solidFill>
              </a:rPr>
              <a:t>leaf</a:t>
            </a:r>
            <a:r>
              <a:rPr lang="en-US" altLang="en-US" sz="1400" dirty="0"/>
              <a:t> node</a:t>
            </a:r>
          </a:p>
          <a:p>
            <a:pPr lvl="1" eaLnBrk="1" hangingPunct="1"/>
            <a:r>
              <a:rPr lang="en-US" altLang="en-US" sz="1400" dirty="0"/>
              <a:t>The only node with no parent is the root node</a:t>
            </a:r>
          </a:p>
          <a:p>
            <a:pPr lvl="2" eaLnBrk="1" hangingPunct="1"/>
            <a:r>
              <a:rPr lang="en-US" altLang="en-US" sz="1300" dirty="0"/>
              <a:t>All others have one parent each</a:t>
            </a:r>
          </a:p>
          <a:p>
            <a:pPr lvl="1" eaLnBrk="1" hangingPunct="1"/>
            <a:endParaRPr lang="en-US" altLang="en-US" dirty="0"/>
          </a:p>
        </p:txBody>
      </p:sp>
      <p:pic>
        <p:nvPicPr>
          <p:cNvPr id="20483" name="Picture 8" descr="fg25_05">
            <a:extLst>
              <a:ext uri="{FF2B5EF4-FFF2-40B4-BE49-F238E27FC236}">
                <a16:creationId xmlns:a16="http://schemas.microsoft.com/office/drawing/2014/main" id="{4331CB56-C13C-3846-80E5-15577CE4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3803650"/>
            <a:ext cx="7835900" cy="27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62CC5575-ACCE-3E4C-A821-BFC959EF26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218488" cy="900112"/>
          </a:xfrm>
        </p:spPr>
        <p:txBody>
          <a:bodyPr/>
          <a:lstStyle/>
          <a:p>
            <a:pPr eaLnBrk="1" hangingPunct="1"/>
            <a:r>
              <a:rPr lang="en-US" altLang="en-US" sz="3200"/>
              <a:t>Tree Terminology</a:t>
            </a: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BAAF90D2-25C9-E648-AD9F-D05285416B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03300"/>
            <a:ext cx="8229600" cy="5476875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Empty trees?</a:t>
            </a:r>
          </a:p>
          <a:p>
            <a:pPr lvl="1" eaLnBrk="1" hangingPunct="1"/>
            <a:r>
              <a:rPr lang="en-US" altLang="en-US" sz="1800" dirty="0"/>
              <a:t>Some authors specify a general tree must have at least the root node</a:t>
            </a:r>
          </a:p>
          <a:p>
            <a:pPr lvl="1" eaLnBrk="1" hangingPunct="1"/>
            <a:r>
              <a:rPr lang="en-US" altLang="en-US" sz="1800" dirty="0"/>
              <a:t>This text will allow trees to be empty</a:t>
            </a:r>
          </a:p>
          <a:p>
            <a:pPr eaLnBrk="1" hangingPunct="1"/>
            <a:r>
              <a:rPr lang="en-US" altLang="en-US" sz="2000" dirty="0"/>
              <a:t>A node is reached from the root by a </a:t>
            </a:r>
            <a:r>
              <a:rPr lang="en-US" altLang="en-US" sz="2000" b="1" dirty="0">
                <a:solidFill>
                  <a:srgbClr val="FF0000"/>
                </a:solidFill>
              </a:rPr>
              <a:t>path</a:t>
            </a:r>
          </a:p>
          <a:p>
            <a:pPr lvl="1" eaLnBrk="1" hangingPunct="1"/>
            <a:r>
              <a:rPr lang="en-US" altLang="en-US" sz="1800" dirty="0"/>
              <a:t>The </a:t>
            </a:r>
            <a:r>
              <a:rPr lang="en-US" altLang="en-US" sz="1800" b="1" dirty="0">
                <a:solidFill>
                  <a:srgbClr val="FF0000"/>
                </a:solidFill>
              </a:rPr>
              <a:t>length of the path</a:t>
            </a:r>
            <a:r>
              <a:rPr lang="en-US" altLang="en-US" sz="1800" b="1" dirty="0"/>
              <a:t> </a:t>
            </a:r>
            <a:r>
              <a:rPr lang="en-US" altLang="en-US" sz="1800" dirty="0"/>
              <a:t>is the number of edges that compose it</a:t>
            </a:r>
          </a:p>
          <a:p>
            <a:pPr eaLnBrk="1" hangingPunct="1"/>
            <a:r>
              <a:rPr lang="en-US" altLang="en-US" sz="2000" dirty="0"/>
              <a:t>The </a:t>
            </a:r>
            <a:r>
              <a:rPr lang="en-US" altLang="en-US" sz="2000" b="1" dirty="0">
                <a:solidFill>
                  <a:srgbClr val="FF0000"/>
                </a:solidFill>
              </a:rPr>
              <a:t>height of a tree</a:t>
            </a:r>
            <a:r>
              <a:rPr lang="en-US" altLang="en-US" sz="2000" b="1" dirty="0"/>
              <a:t> </a:t>
            </a:r>
            <a:r>
              <a:rPr lang="en-US" altLang="en-US" sz="2000" dirty="0"/>
              <a:t>is the number of levels in the tree</a:t>
            </a:r>
          </a:p>
          <a:p>
            <a:pPr eaLnBrk="1" hangingPunct="1"/>
            <a:r>
              <a:rPr lang="en-US" altLang="en-US" sz="2000" dirty="0"/>
              <a:t>The </a:t>
            </a:r>
            <a:r>
              <a:rPr lang="en-US" altLang="en-US" sz="2000" b="1" dirty="0">
                <a:solidFill>
                  <a:srgbClr val="FF0000"/>
                </a:solidFill>
              </a:rPr>
              <a:t>subtree</a:t>
            </a:r>
            <a:r>
              <a:rPr lang="en-US" altLang="en-US" sz="2000" dirty="0"/>
              <a:t> of a node is a tree rooted at a child of that node</a:t>
            </a:r>
          </a:p>
        </p:txBody>
      </p:sp>
      <p:pic>
        <p:nvPicPr>
          <p:cNvPr id="22531" name="Picture 8" descr="fg25_05">
            <a:extLst>
              <a:ext uri="{FF2B5EF4-FFF2-40B4-BE49-F238E27FC236}">
                <a16:creationId xmlns:a16="http://schemas.microsoft.com/office/drawing/2014/main" id="{F8CB284B-6093-654E-A789-FEE4CB219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632200"/>
            <a:ext cx="7835900" cy="27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29DFBB24-E9BB-1346-95E0-741857D2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52400"/>
            <a:ext cx="8229600" cy="860425"/>
          </a:xfrm>
        </p:spPr>
        <p:txBody>
          <a:bodyPr/>
          <a:lstStyle/>
          <a:p>
            <a:r>
              <a:rPr lang="en-US" altLang="en-US" dirty="0"/>
              <a:t>Binary Trees</a:t>
            </a:r>
          </a:p>
        </p:txBody>
      </p:sp>
      <p:pic>
        <p:nvPicPr>
          <p:cNvPr id="24578" name="Picture 2" descr="C:\Users\ania\Desktop\ToGrade\150_1\BYDmkLSCEAEQZQa.png large.png">
            <a:extLst>
              <a:ext uri="{FF2B5EF4-FFF2-40B4-BE49-F238E27FC236}">
                <a16:creationId xmlns:a16="http://schemas.microsoft.com/office/drawing/2014/main" id="{D46999BE-4C88-9C47-BB55-C4686956A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8" y="1074738"/>
            <a:ext cx="7165975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D20DF00A-5531-BC44-8870-645BA8CF6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38" y="3030538"/>
            <a:ext cx="7399337" cy="33496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DCBD8C5-BEC3-DF48-B48B-A7F38DCA47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28637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0000"/>
                </a:solidFill>
              </a:rPr>
              <a:t>Binary Trees</a:t>
            </a:r>
          </a:p>
        </p:txBody>
      </p:sp>
      <p:sp>
        <p:nvSpPr>
          <p:cNvPr id="27651" name="Rectangle 4">
            <a:extLst>
              <a:ext uri="{FF2B5EF4-FFF2-40B4-BE49-F238E27FC236}">
                <a16:creationId xmlns:a16="http://schemas.microsoft.com/office/drawing/2014/main" id="{B6CA32BC-EA9B-7842-99C8-57E63F0FAD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0688" y="950913"/>
            <a:ext cx="8229600" cy="20796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Each node has at most </a:t>
            </a:r>
            <a:r>
              <a:rPr lang="en-US" altLang="en-US" sz="2400" b="1" dirty="0">
                <a:solidFill>
                  <a:srgbClr val="FF0000"/>
                </a:solidFill>
              </a:rPr>
              <a:t>two</a:t>
            </a:r>
            <a:r>
              <a:rPr lang="en-US" altLang="en-US" sz="2400" dirty="0"/>
              <a:t> children</a:t>
            </a:r>
          </a:p>
          <a:p>
            <a:pPr eaLnBrk="1" hangingPunct="1"/>
            <a:r>
              <a:rPr lang="en-US" altLang="en-US" sz="2400" dirty="0"/>
              <a:t>Every non-leaf in a </a:t>
            </a:r>
            <a:r>
              <a:rPr lang="en-US" altLang="en-US" sz="2400" b="1" dirty="0">
                <a:solidFill>
                  <a:srgbClr val="FF0000"/>
                </a:solidFill>
              </a:rPr>
              <a:t>full binary</a:t>
            </a:r>
            <a:r>
              <a:rPr lang="en-US" altLang="en-US" sz="2400" b="1" dirty="0"/>
              <a:t> </a:t>
            </a:r>
            <a:r>
              <a:rPr lang="en-US" altLang="en-US" sz="2400" dirty="0"/>
              <a:t>tree has exactly two children</a:t>
            </a:r>
          </a:p>
          <a:p>
            <a:pPr eaLnBrk="1" hangingPunct="1"/>
            <a:r>
              <a:rPr lang="en-US" altLang="en-US" sz="2400" dirty="0"/>
              <a:t>A </a:t>
            </a:r>
            <a:r>
              <a:rPr lang="en-US" altLang="en-US" sz="2400" b="1" dirty="0">
                <a:solidFill>
                  <a:srgbClr val="FF0000"/>
                </a:solidFill>
              </a:rPr>
              <a:t>complete binary</a:t>
            </a:r>
            <a:r>
              <a:rPr lang="en-US" altLang="en-US" sz="2400" dirty="0"/>
              <a:t> tree is full to its next-to-last level</a:t>
            </a:r>
          </a:p>
          <a:p>
            <a:pPr lvl="1" eaLnBrk="1" hangingPunct="1"/>
            <a:r>
              <a:rPr lang="en-US" altLang="en-US" sz="2000" dirty="0"/>
              <a:t>Leaves on last level filled from left to right</a:t>
            </a:r>
          </a:p>
          <a:p>
            <a:pPr eaLnBrk="1" hangingPunct="1"/>
            <a:endParaRPr lang="en-US" altLang="en-US" sz="2400" dirty="0"/>
          </a:p>
        </p:txBody>
      </p:sp>
      <p:pic>
        <p:nvPicPr>
          <p:cNvPr id="27652" name="Picture 7" descr="fg25_06a-c">
            <a:extLst>
              <a:ext uri="{FF2B5EF4-FFF2-40B4-BE49-F238E27FC236}">
                <a16:creationId xmlns:a16="http://schemas.microsoft.com/office/drawing/2014/main" id="{609C458C-030D-1842-AFB4-CC65DB7B0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3084513"/>
            <a:ext cx="7221538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A356AD43-27FF-4E44-B2C8-BA7AB9840D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2738" y="196850"/>
            <a:ext cx="7831137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Binary Trees</a:t>
            </a:r>
          </a:p>
        </p:txBody>
      </p:sp>
      <p:sp>
        <p:nvSpPr>
          <p:cNvPr id="29698" name="Text Box 3">
            <a:extLst>
              <a:ext uri="{FF2B5EF4-FFF2-40B4-BE49-F238E27FC236}">
                <a16:creationId xmlns:a16="http://schemas.microsoft.com/office/drawing/2014/main" id="{37FA4F55-E6E8-B644-94BE-B7DC306E4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73725"/>
            <a:ext cx="81692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/>
              <a:t>The </a:t>
            </a:r>
            <a:r>
              <a:rPr lang="en-US" altLang="en-US" sz="2400" dirty="0">
                <a:solidFill>
                  <a:srgbClr val="FF0000"/>
                </a:solidFill>
              </a:rPr>
              <a:t>number of nodes in a full binary tree</a:t>
            </a:r>
            <a:r>
              <a:rPr lang="en-US" altLang="en-US" sz="2400" dirty="0"/>
              <a:t> as a function of the tree's height.</a:t>
            </a:r>
          </a:p>
        </p:txBody>
      </p:sp>
      <p:pic>
        <p:nvPicPr>
          <p:cNvPr id="29700" name="Picture 5" descr="fg25_07">
            <a:extLst>
              <a:ext uri="{FF2B5EF4-FFF2-40B4-BE49-F238E27FC236}">
                <a16:creationId xmlns:a16="http://schemas.microsoft.com/office/drawing/2014/main" id="{5329856F-A1FB-D84C-BBDB-6BCFDD60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1" b="46979"/>
          <a:stretch>
            <a:fillRect/>
          </a:stretch>
        </p:blipFill>
        <p:spPr bwMode="auto">
          <a:xfrm>
            <a:off x="1490663" y="1358900"/>
            <a:ext cx="6102350" cy="4073525"/>
          </a:xfrm>
          <a:prstGeom prst="rect">
            <a:avLst/>
          </a:prstGeom>
          <a:noFill/>
          <a:ln>
            <a:noFill/>
          </a:ln>
          <a:effectLst>
            <a:outerShdw blurRad="63500" dist="107763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026">
            <a:extLst>
              <a:ext uri="{FF2B5EF4-FFF2-40B4-BE49-F238E27FC236}">
                <a16:creationId xmlns:a16="http://schemas.microsoft.com/office/drawing/2014/main" id="{2E0BD53E-E6DC-4141-BB3F-562CD1662F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5613" y="0"/>
            <a:ext cx="7072312" cy="65273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Binary Trees</a:t>
            </a:r>
          </a:p>
        </p:txBody>
      </p:sp>
      <p:sp>
        <p:nvSpPr>
          <p:cNvPr id="31746" name="Text Box 1027">
            <a:extLst>
              <a:ext uri="{FF2B5EF4-FFF2-40B4-BE49-F238E27FC236}">
                <a16:creationId xmlns:a16="http://schemas.microsoft.com/office/drawing/2014/main" id="{46528E79-5174-9B45-86C0-49D0AD304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57" y="4611231"/>
            <a:ext cx="8928243" cy="223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dirty="0"/>
              <a:t>The </a:t>
            </a:r>
            <a:r>
              <a:rPr lang="en-US" altLang="en-US" sz="2000" b="1" dirty="0">
                <a:solidFill>
                  <a:srgbClr val="FF0000"/>
                </a:solidFill>
              </a:rPr>
              <a:t>height</a:t>
            </a:r>
            <a:r>
              <a:rPr lang="en-US" altLang="en-US" sz="2000" dirty="0">
                <a:solidFill>
                  <a:srgbClr val="FF0000"/>
                </a:solidFill>
              </a:rPr>
              <a:t> of a binary tree with </a:t>
            </a:r>
            <a:r>
              <a:rPr lang="en-US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altLang="en-US" sz="2000" dirty="0">
                <a:solidFill>
                  <a:srgbClr val="FF0000"/>
                </a:solidFill>
              </a:rPr>
              <a:t> nodes that is either complete or full</a:t>
            </a:r>
            <a:r>
              <a:rPr lang="en-US" altLang="en-US" sz="2000" dirty="0"/>
              <a:t> is</a:t>
            </a:r>
            <a:r>
              <a:rPr lang="en-US" altLang="en-US" sz="2000" b="1" dirty="0">
                <a:latin typeface="Courier New" panose="02070309020205020404" pitchFamily="49" charset="0"/>
              </a:rPr>
              <a:t> log</a:t>
            </a:r>
            <a:r>
              <a:rPr lang="en-US" altLang="en-US" sz="2000" b="1" baseline="-25000" dirty="0">
                <a:latin typeface="Courier New" panose="02070309020205020404" pitchFamily="49" charset="0"/>
              </a:rPr>
              <a:t>2</a:t>
            </a:r>
            <a:r>
              <a:rPr lang="en-US" altLang="en-US" sz="2000" b="1" dirty="0">
                <a:latin typeface="Courier New" panose="02070309020205020404" pitchFamily="49" charset="0"/>
              </a:rPr>
              <a:t>(n + 1)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/>
              <a:t>To compute 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n-US" alt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-US" altLang="en-US" sz="1800" dirty="0"/>
              <a:t> in Java, first observe that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n-US" altLang="en-US" sz="18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(x)=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n-US" altLang="en-US" sz="18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(x)/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n-US" altLang="en-US" sz="18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  <a:endParaRPr lang="en-US" altLang="en-US" sz="18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/>
              <a:t>In Java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Math.log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(x) </a:t>
            </a:r>
            <a:r>
              <a:rPr lang="en-US" altLang="en-US" sz="1800" dirty="0"/>
              <a:t>returns the natural logarithm of 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1800" dirty="0"/>
              <a:t>. So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Math.log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(x)/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Math.log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(2.0) </a:t>
            </a:r>
            <a:r>
              <a:rPr lang="en-US" altLang="en-US" sz="1800" dirty="0"/>
              <a:t>computes the base 2 logarithm of 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pic>
        <p:nvPicPr>
          <p:cNvPr id="31748" name="Picture 1029" descr="fg25_07">
            <a:extLst>
              <a:ext uri="{FF2B5EF4-FFF2-40B4-BE49-F238E27FC236}">
                <a16:creationId xmlns:a16="http://schemas.microsoft.com/office/drawing/2014/main" id="{81F12BE7-420C-9F43-A6DF-8752B788F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91"/>
          <a:stretch>
            <a:fillRect/>
          </a:stretch>
        </p:blipFill>
        <p:spPr bwMode="auto">
          <a:xfrm>
            <a:off x="979140" y="652730"/>
            <a:ext cx="7662862" cy="3771900"/>
          </a:xfrm>
          <a:prstGeom prst="rect">
            <a:avLst/>
          </a:prstGeom>
          <a:noFill/>
          <a:ln>
            <a:noFill/>
          </a:ln>
          <a:effectLst>
            <a:outerShdw blurRad="63500" dist="107763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1030">
            <a:extLst>
              <a:ext uri="{FF2B5EF4-FFF2-40B4-BE49-F238E27FC236}">
                <a16:creationId xmlns:a16="http://schemas.microsoft.com/office/drawing/2014/main" id="{765BBA40-7F27-B640-89E0-D4B4D612B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2315" y="705118"/>
            <a:ext cx="5207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     Full Tree                            Height     Number </a:t>
            </a:r>
            <a:br>
              <a:rPr lang="en-US" altLang="en-US" sz="1800" b="1" dirty="0"/>
            </a:br>
            <a:r>
              <a:rPr lang="en-US" altLang="en-US" sz="1800" b="1" dirty="0"/>
              <a:t>                                                               of Nodes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3">
            <a:extLst>
              <a:ext uri="{FF2B5EF4-FFF2-40B4-BE49-F238E27FC236}">
                <a16:creationId xmlns:a16="http://schemas.microsoft.com/office/drawing/2014/main" id="{2C59F8B9-3381-924F-8177-7AB94B83D3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28637"/>
          </a:xfrm>
        </p:spPr>
        <p:txBody>
          <a:bodyPr/>
          <a:lstStyle/>
          <a:p>
            <a:pPr eaLnBrk="1" hangingPunct="1"/>
            <a:r>
              <a:rPr lang="en-US" altLang="en-US" sz="3200"/>
              <a:t>Binary Trees</a:t>
            </a:r>
          </a:p>
        </p:txBody>
      </p:sp>
      <p:sp>
        <p:nvSpPr>
          <p:cNvPr id="33794" name="Rectangle 4">
            <a:extLst>
              <a:ext uri="{FF2B5EF4-FFF2-40B4-BE49-F238E27FC236}">
                <a16:creationId xmlns:a16="http://schemas.microsoft.com/office/drawing/2014/main" id="{8299E53F-093C-FF48-9EA7-7491E5CB8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5588" y="830263"/>
            <a:ext cx="8229600" cy="20796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A tree is </a:t>
            </a:r>
            <a:r>
              <a:rPr lang="en-US" altLang="en-US" sz="2400" b="1" dirty="0">
                <a:solidFill>
                  <a:srgbClr val="FF0000"/>
                </a:solidFill>
              </a:rPr>
              <a:t>height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</a:rPr>
              <a:t>balanced</a:t>
            </a:r>
            <a:r>
              <a:rPr lang="en-US" altLang="en-US" sz="2400" dirty="0"/>
              <a:t> if </a:t>
            </a:r>
            <a:r>
              <a:rPr lang="en-US" altLang="en-US" sz="2000" dirty="0"/>
              <a:t>:</a:t>
            </a:r>
          </a:p>
          <a:p>
            <a:pPr lvl="1"/>
            <a:r>
              <a:rPr lang="en-US" altLang="en-US" sz="2000" dirty="0"/>
              <a:t>The left and right subtrees' heights differ by at most one, AND</a:t>
            </a:r>
          </a:p>
          <a:p>
            <a:pPr lvl="1"/>
            <a:r>
              <a:rPr lang="en-US" altLang="en-US" sz="2000" dirty="0"/>
              <a:t>The left subtree is balanced, AND</a:t>
            </a:r>
          </a:p>
          <a:p>
            <a:pPr lvl="1"/>
            <a:r>
              <a:rPr lang="en-US" altLang="en-US" sz="2000" dirty="0"/>
              <a:t>The right subtree is balanced</a:t>
            </a:r>
          </a:p>
          <a:p>
            <a:pPr eaLnBrk="1" hangingPunct="1"/>
            <a:endParaRPr lang="en-US" altLang="en-US" sz="2400" dirty="0"/>
          </a:p>
        </p:txBody>
      </p:sp>
      <p:pic>
        <p:nvPicPr>
          <p:cNvPr id="33796" name="Picture 2">
            <a:extLst>
              <a:ext uri="{FF2B5EF4-FFF2-40B4-BE49-F238E27FC236}">
                <a16:creationId xmlns:a16="http://schemas.microsoft.com/office/drawing/2014/main" id="{063B1CBA-D107-CF4A-A2B9-D22D4CEA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213" y="1998663"/>
            <a:ext cx="4278312" cy="272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3559EA8-205C-1040-B7DA-58BB8A9D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54"/>
          <a:stretch>
            <a:fillRect/>
          </a:stretch>
        </p:blipFill>
        <p:spPr bwMode="auto">
          <a:xfrm>
            <a:off x="649288" y="2617788"/>
            <a:ext cx="2076450" cy="19145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2801804-6D18-C641-9A0B-F8893A2A1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6"/>
          <a:stretch>
            <a:fillRect/>
          </a:stretch>
        </p:blipFill>
        <p:spPr bwMode="auto">
          <a:xfrm>
            <a:off x="1081088" y="4865688"/>
            <a:ext cx="6578600" cy="19145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22C81D55-778F-314D-ADF4-227D75CCC0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Traversals of a Tree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4E19A7F-1F35-0242-8CF2-E921E3D26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1950" y="1285875"/>
            <a:ext cx="5751513" cy="5429250"/>
          </a:xfrm>
        </p:spPr>
        <p:txBody>
          <a:bodyPr/>
          <a:lstStyle/>
          <a:p>
            <a:pPr eaLnBrk="1" hangingPunct="1"/>
            <a:r>
              <a:rPr lang="en-US" altLang="en-US" sz="2400" b="1" i="1" dirty="0">
                <a:solidFill>
                  <a:srgbClr val="FF0000"/>
                </a:solidFill>
              </a:rPr>
              <a:t>Visiting</a:t>
            </a:r>
            <a:r>
              <a:rPr lang="en-US" altLang="en-US" sz="2400" dirty="0"/>
              <a:t> a node</a:t>
            </a:r>
          </a:p>
          <a:p>
            <a:pPr lvl="1" eaLnBrk="1" hangingPunct="1"/>
            <a:r>
              <a:rPr lang="en-US" altLang="en-US" sz="2000" dirty="0"/>
              <a:t>Processing the data within a node</a:t>
            </a:r>
          </a:p>
          <a:p>
            <a:pPr lvl="1" eaLnBrk="1" hangingPunct="1"/>
            <a:r>
              <a:rPr lang="en-US" altLang="en-US" sz="2000" dirty="0"/>
              <a:t>Must visit/process each data item exactly once</a:t>
            </a:r>
          </a:p>
          <a:p>
            <a:pPr lvl="1" eaLnBrk="1" hangingPunct="1"/>
            <a:r>
              <a:rPr lang="en-US" altLang="en-US" sz="2000" dirty="0"/>
              <a:t>Nodes can be visited in different orders</a:t>
            </a:r>
          </a:p>
          <a:p>
            <a:r>
              <a:rPr lang="en-US" altLang="en-US" sz="2400" dirty="0"/>
              <a:t>For a binary tree visiting defined </a:t>
            </a:r>
            <a:r>
              <a:rPr lang="en-US" altLang="en-US" sz="2400" b="1" dirty="0"/>
              <a:t>recursively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000" dirty="0"/>
              <a:t>Visit the </a:t>
            </a:r>
            <a:r>
              <a:rPr lang="en-US" altLang="en-US" sz="2000" b="1" dirty="0"/>
              <a:t>root</a:t>
            </a:r>
          </a:p>
          <a:p>
            <a:pPr lvl="1"/>
            <a:r>
              <a:rPr lang="en-US" altLang="en-US" sz="2000" dirty="0"/>
              <a:t>Visit all nodes in root’s </a:t>
            </a:r>
            <a:r>
              <a:rPr lang="en-US" altLang="en-US" sz="2000" b="1" dirty="0"/>
              <a:t>left subtree</a:t>
            </a:r>
          </a:p>
          <a:p>
            <a:pPr lvl="1"/>
            <a:r>
              <a:rPr lang="en-US" altLang="en-US" sz="2000" dirty="0"/>
              <a:t>Visit all nodes in root’s </a:t>
            </a:r>
            <a:r>
              <a:rPr lang="en-US" altLang="en-US" sz="2000" b="1" dirty="0"/>
              <a:t>right subtree</a:t>
            </a:r>
          </a:p>
          <a:p>
            <a:r>
              <a:rPr lang="en-US" altLang="en-US" sz="2400" dirty="0"/>
              <a:t>Could visit root </a:t>
            </a:r>
            <a:r>
              <a:rPr lang="en-US" altLang="en-US" sz="2400" b="1" dirty="0"/>
              <a:t>before</a:t>
            </a:r>
            <a:r>
              <a:rPr lang="en-US" altLang="en-US" sz="2400" dirty="0"/>
              <a:t>, </a:t>
            </a:r>
            <a:r>
              <a:rPr lang="en-US" altLang="en-US" sz="2400" b="1" dirty="0"/>
              <a:t>between</a:t>
            </a:r>
            <a:r>
              <a:rPr lang="en-US" altLang="en-US" sz="2400" dirty="0"/>
              <a:t>, or </a:t>
            </a:r>
            <a:r>
              <a:rPr lang="en-US" altLang="en-US" sz="2400" b="1" dirty="0"/>
              <a:t>after</a:t>
            </a:r>
            <a:r>
              <a:rPr lang="en-US" altLang="en-US" sz="2400" dirty="0"/>
              <a:t> subtrees</a:t>
            </a:r>
          </a:p>
        </p:txBody>
      </p:sp>
      <p:pic>
        <p:nvPicPr>
          <p:cNvPr id="6" name="Picture 6" descr="fg25_06-01UN">
            <a:extLst>
              <a:ext uri="{FF2B5EF4-FFF2-40B4-BE49-F238E27FC236}">
                <a16:creationId xmlns:a16="http://schemas.microsoft.com/office/drawing/2014/main" id="{915100C6-F9B1-DE49-91E3-AF1C5EC81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725" y="2492375"/>
            <a:ext cx="2773363" cy="300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D54610BB-05FF-1E4F-8839-51FBADD7F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Traversals of a Tree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D42D2961-A3F6-6D46-B304-C97374D48A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35088"/>
            <a:ext cx="8229600" cy="4791075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Preorder</a:t>
            </a:r>
            <a:r>
              <a:rPr lang="en-US" altLang="en-US" dirty="0">
                <a:solidFill>
                  <a:srgbClr val="FF0000"/>
                </a:solidFill>
              </a:rPr>
              <a:t> traversal</a:t>
            </a:r>
            <a:r>
              <a:rPr lang="en-US" altLang="en-US" dirty="0"/>
              <a:t>: visit </a:t>
            </a:r>
            <a:r>
              <a:rPr lang="en-US" altLang="en-US" u="sng" dirty="0"/>
              <a:t>root</a:t>
            </a:r>
            <a:r>
              <a:rPr lang="en-US" altLang="en-US" dirty="0"/>
              <a:t> </a:t>
            </a:r>
            <a:r>
              <a:rPr lang="en-US" altLang="en-US" b="1" dirty="0"/>
              <a:t>before</a:t>
            </a:r>
            <a:r>
              <a:rPr lang="en-US" altLang="en-US" dirty="0"/>
              <a:t> the subtrees</a:t>
            </a:r>
          </a:p>
        </p:txBody>
      </p:sp>
      <p:sp>
        <p:nvSpPr>
          <p:cNvPr id="37891" name="Text Box 4">
            <a:extLst>
              <a:ext uri="{FF2B5EF4-FFF2-40B4-BE49-F238E27FC236}">
                <a16:creationId xmlns:a16="http://schemas.microsoft.com/office/drawing/2014/main" id="{480DEBB7-9D4E-AC4B-95B6-C8865EC55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" y="5943600"/>
            <a:ext cx="805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The visitation order of a preorder traversal.</a:t>
            </a:r>
          </a:p>
        </p:txBody>
      </p:sp>
      <p:sp>
        <p:nvSpPr>
          <p:cNvPr id="37893" name="Rectangle 7">
            <a:extLst>
              <a:ext uri="{FF2B5EF4-FFF2-40B4-BE49-F238E27FC236}">
                <a16:creationId xmlns:a16="http://schemas.microsoft.com/office/drawing/2014/main" id="{C04841EA-3AD9-4E43-8C8F-7E1F8F4C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750" y="2254250"/>
            <a:ext cx="5516563" cy="33940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pic>
        <p:nvPicPr>
          <p:cNvPr id="3" name="Picture 6" descr="fg25_08">
            <a:extLst>
              <a:ext uri="{FF2B5EF4-FFF2-40B4-BE49-F238E27FC236}">
                <a16:creationId xmlns:a16="http://schemas.microsoft.com/office/drawing/2014/main" id="{85F74114-F38B-3740-B043-0755C27D1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2262188"/>
            <a:ext cx="5322887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DD3C29-360C-6F41-92B9-B1C2C064223E}"/>
              </a:ext>
            </a:extLst>
          </p:cNvPr>
          <p:cNvSpPr/>
          <p:nvPr/>
        </p:nvSpPr>
        <p:spPr>
          <a:xfrm>
            <a:off x="3990975" y="2262188"/>
            <a:ext cx="160338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18FF3B-7C78-3E49-9ED1-72A6C6D02E3A}"/>
              </a:ext>
            </a:extLst>
          </p:cNvPr>
          <p:cNvSpPr/>
          <p:nvPr/>
        </p:nvSpPr>
        <p:spPr>
          <a:xfrm>
            <a:off x="2957513" y="3317875"/>
            <a:ext cx="160337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3C4C3-8586-854A-8ECA-20C320C6C2F5}"/>
              </a:ext>
            </a:extLst>
          </p:cNvPr>
          <p:cNvSpPr/>
          <p:nvPr/>
        </p:nvSpPr>
        <p:spPr>
          <a:xfrm>
            <a:off x="2139950" y="4038600"/>
            <a:ext cx="160338" cy="39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9F79F-B57C-E048-9DAF-9F61A8E8DB68}"/>
              </a:ext>
            </a:extLst>
          </p:cNvPr>
          <p:cNvSpPr/>
          <p:nvPr/>
        </p:nvSpPr>
        <p:spPr>
          <a:xfrm>
            <a:off x="1747838" y="5046663"/>
            <a:ext cx="160337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5E6328-31DF-5644-8F97-5BC8D1E72299}"/>
              </a:ext>
            </a:extLst>
          </p:cNvPr>
          <p:cNvSpPr/>
          <p:nvPr/>
        </p:nvSpPr>
        <p:spPr>
          <a:xfrm flipH="1" flipV="1">
            <a:off x="3213100" y="5046663"/>
            <a:ext cx="209550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B46455-F357-394D-8A12-1D64A07E9B30}"/>
              </a:ext>
            </a:extLst>
          </p:cNvPr>
          <p:cNvSpPr/>
          <p:nvPr/>
        </p:nvSpPr>
        <p:spPr>
          <a:xfrm>
            <a:off x="3611563" y="4202113"/>
            <a:ext cx="161925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E64F41-2232-CA4B-A861-FA7B8A36BA17}"/>
              </a:ext>
            </a:extLst>
          </p:cNvPr>
          <p:cNvSpPr/>
          <p:nvPr/>
        </p:nvSpPr>
        <p:spPr>
          <a:xfrm>
            <a:off x="5737225" y="3316288"/>
            <a:ext cx="160338" cy="296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CABC3-E9BD-2242-9C0E-B93D128DED8C}"/>
              </a:ext>
            </a:extLst>
          </p:cNvPr>
          <p:cNvSpPr/>
          <p:nvPr/>
        </p:nvSpPr>
        <p:spPr>
          <a:xfrm>
            <a:off x="4926013" y="4202113"/>
            <a:ext cx="160337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65296D-B560-C841-9CB9-653EEF76E724}"/>
              </a:ext>
            </a:extLst>
          </p:cNvPr>
          <p:cNvSpPr/>
          <p:nvPr/>
        </p:nvSpPr>
        <p:spPr>
          <a:xfrm>
            <a:off x="6416675" y="4192588"/>
            <a:ext cx="161925" cy="296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9449F-BD85-194D-8DD1-E06BF23DAB1B}"/>
              </a:ext>
            </a:extLst>
          </p:cNvPr>
          <p:cNvSpPr/>
          <p:nvPr/>
        </p:nvSpPr>
        <p:spPr>
          <a:xfrm>
            <a:off x="5227638" y="5070475"/>
            <a:ext cx="274637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D88BB4-DB4D-CB43-BF13-4560335FF873}"/>
              </a:ext>
            </a:extLst>
          </p:cNvPr>
          <p:cNvSpPr/>
          <p:nvPr/>
        </p:nvSpPr>
        <p:spPr>
          <a:xfrm>
            <a:off x="6808788" y="5070475"/>
            <a:ext cx="263525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7905" name="TextBox 2">
            <a:extLst>
              <a:ext uri="{FF2B5EF4-FFF2-40B4-BE49-F238E27FC236}">
                <a16:creationId xmlns:a16="http://schemas.microsoft.com/office/drawing/2014/main" id="{4DEAFB8A-5331-D84D-AD73-089A50FE6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8150" y="2335213"/>
            <a:ext cx="269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A</a:t>
            </a:r>
          </a:p>
        </p:txBody>
      </p:sp>
      <p:sp>
        <p:nvSpPr>
          <p:cNvPr id="37906" name="TextBox 18">
            <a:extLst>
              <a:ext uri="{FF2B5EF4-FFF2-40B4-BE49-F238E27FC236}">
                <a16:creationId xmlns:a16="http://schemas.microsoft.com/office/drawing/2014/main" id="{462FB2F5-5CF3-E04F-A7DC-2B87AF6DF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100" y="3243263"/>
            <a:ext cx="269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B</a:t>
            </a:r>
          </a:p>
        </p:txBody>
      </p:sp>
      <p:sp>
        <p:nvSpPr>
          <p:cNvPr id="37907" name="TextBox 19">
            <a:extLst>
              <a:ext uri="{FF2B5EF4-FFF2-40B4-BE49-F238E27FC236}">
                <a16:creationId xmlns:a16="http://schemas.microsoft.com/office/drawing/2014/main" id="{92E22512-66C6-F348-96C9-8FAFC5C4F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7338" y="3243263"/>
            <a:ext cx="269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C</a:t>
            </a:r>
          </a:p>
        </p:txBody>
      </p:sp>
      <p:sp>
        <p:nvSpPr>
          <p:cNvPr id="37908" name="TextBox 20">
            <a:extLst>
              <a:ext uri="{FF2B5EF4-FFF2-40B4-BE49-F238E27FC236}">
                <a16:creationId xmlns:a16="http://schemas.microsoft.com/office/drawing/2014/main" id="{81DA509A-5DB5-824F-B440-F9AD2BAF6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4132263"/>
            <a:ext cx="269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D</a:t>
            </a:r>
          </a:p>
        </p:txBody>
      </p:sp>
      <p:sp>
        <p:nvSpPr>
          <p:cNvPr id="37909" name="TextBox 21">
            <a:extLst>
              <a:ext uri="{FF2B5EF4-FFF2-40B4-BE49-F238E27FC236}">
                <a16:creationId xmlns:a16="http://schemas.microsoft.com/office/drawing/2014/main" id="{126705A1-098E-7F40-B651-BF01AFD05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413" y="4119563"/>
            <a:ext cx="2714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37910" name="TextBox 22">
            <a:extLst>
              <a:ext uri="{FF2B5EF4-FFF2-40B4-BE49-F238E27FC236}">
                <a16:creationId xmlns:a16="http://schemas.microsoft.com/office/drawing/2014/main" id="{3638697F-C7D3-824B-94C7-7D43B309A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3263" y="4132263"/>
            <a:ext cx="269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F</a:t>
            </a:r>
          </a:p>
        </p:txBody>
      </p:sp>
      <p:sp>
        <p:nvSpPr>
          <p:cNvPr id="37911" name="TextBox 23">
            <a:extLst>
              <a:ext uri="{FF2B5EF4-FFF2-40B4-BE49-F238E27FC236}">
                <a16:creationId xmlns:a16="http://schemas.microsoft.com/office/drawing/2014/main" id="{1618D9CC-26BA-234F-9445-DCF0ED582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8363" y="4119563"/>
            <a:ext cx="269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G</a:t>
            </a:r>
          </a:p>
        </p:txBody>
      </p:sp>
      <p:sp>
        <p:nvSpPr>
          <p:cNvPr id="37912" name="TextBox 24">
            <a:extLst>
              <a:ext uri="{FF2B5EF4-FFF2-40B4-BE49-F238E27FC236}">
                <a16:creationId xmlns:a16="http://schemas.microsoft.com/office/drawing/2014/main" id="{E3A00307-7E39-6B41-BA4B-63FAEDC03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5650" y="5051425"/>
            <a:ext cx="269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H</a:t>
            </a:r>
          </a:p>
        </p:txBody>
      </p:sp>
      <p:sp>
        <p:nvSpPr>
          <p:cNvPr id="37913" name="TextBox 25">
            <a:extLst>
              <a:ext uri="{FF2B5EF4-FFF2-40B4-BE49-F238E27FC236}">
                <a16:creationId xmlns:a16="http://schemas.microsoft.com/office/drawing/2014/main" id="{642829F0-3972-7A46-8945-8C42C6CB9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575" y="5046663"/>
            <a:ext cx="269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I</a:t>
            </a:r>
          </a:p>
        </p:txBody>
      </p:sp>
      <p:sp>
        <p:nvSpPr>
          <p:cNvPr id="37914" name="TextBox 26">
            <a:extLst>
              <a:ext uri="{FF2B5EF4-FFF2-40B4-BE49-F238E27FC236}">
                <a16:creationId xmlns:a16="http://schemas.microsoft.com/office/drawing/2014/main" id="{754C06F0-C65A-3349-8FDE-FDCD83C51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7688" y="5033963"/>
            <a:ext cx="269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J</a:t>
            </a:r>
          </a:p>
        </p:txBody>
      </p:sp>
      <p:sp>
        <p:nvSpPr>
          <p:cNvPr id="37915" name="TextBox 27">
            <a:extLst>
              <a:ext uri="{FF2B5EF4-FFF2-40B4-BE49-F238E27FC236}">
                <a16:creationId xmlns:a16="http://schemas.microsoft.com/office/drawing/2014/main" id="{EC720693-3815-9D43-B8A2-77F79504C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5070475"/>
            <a:ext cx="269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6C156F39-8D05-3340-8F03-DD8FDDD9D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Traversals of a Tree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171AB31E-3485-1645-BFA0-D8953BB5E0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22388"/>
            <a:ext cx="8229600" cy="4767262"/>
          </a:xfrm>
        </p:spPr>
        <p:txBody>
          <a:bodyPr/>
          <a:lstStyle/>
          <a:p>
            <a:pPr eaLnBrk="1" hangingPunct="1"/>
            <a:r>
              <a:rPr lang="en-US" altLang="en-US" b="1" dirty="0" err="1">
                <a:solidFill>
                  <a:srgbClr val="FF0000"/>
                </a:solidFill>
              </a:rPr>
              <a:t>Inorder</a:t>
            </a:r>
            <a:r>
              <a:rPr lang="en-US" altLang="en-US" dirty="0">
                <a:solidFill>
                  <a:srgbClr val="FF0000"/>
                </a:solidFill>
              </a:rPr>
              <a:t> traversal</a:t>
            </a:r>
            <a:r>
              <a:rPr lang="en-US" altLang="en-US" dirty="0"/>
              <a:t>: visit </a:t>
            </a:r>
            <a:r>
              <a:rPr lang="en-US" altLang="en-US" u="sng" dirty="0"/>
              <a:t>root</a:t>
            </a:r>
            <a:r>
              <a:rPr lang="en-US" altLang="en-US" dirty="0"/>
              <a:t> </a:t>
            </a:r>
            <a:r>
              <a:rPr lang="en-US" altLang="en-US" b="1" dirty="0"/>
              <a:t>between</a:t>
            </a:r>
            <a:r>
              <a:rPr lang="en-US" altLang="en-US" dirty="0"/>
              <a:t> visiting the subtrees</a:t>
            </a:r>
          </a:p>
        </p:txBody>
      </p:sp>
      <p:sp>
        <p:nvSpPr>
          <p:cNvPr id="39939" name="Text Box 4">
            <a:extLst>
              <a:ext uri="{FF2B5EF4-FFF2-40B4-BE49-F238E27FC236}">
                <a16:creationId xmlns:a16="http://schemas.microsoft.com/office/drawing/2014/main" id="{40B15773-25C5-4E41-86F0-E8DA09800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5943600"/>
            <a:ext cx="805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The visitation order of an inorder traversal.</a:t>
            </a:r>
          </a:p>
        </p:txBody>
      </p:sp>
      <p:sp>
        <p:nvSpPr>
          <p:cNvPr id="39941" name="Rectangle 7">
            <a:extLst>
              <a:ext uri="{FF2B5EF4-FFF2-40B4-BE49-F238E27FC236}">
                <a16:creationId xmlns:a16="http://schemas.microsoft.com/office/drawing/2014/main" id="{694F7B6F-99CD-3A40-B87C-765C2364B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3263" y="2382838"/>
            <a:ext cx="5595937" cy="34401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pic>
        <p:nvPicPr>
          <p:cNvPr id="2" name="Picture 6" descr="fg25_09">
            <a:extLst>
              <a:ext uri="{FF2B5EF4-FFF2-40B4-BE49-F238E27FC236}">
                <a16:creationId xmlns:a16="http://schemas.microsoft.com/office/drawing/2014/main" id="{B56C25CB-1AC4-2D48-B77A-2B3B5860F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520950"/>
            <a:ext cx="5407025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2655C3-BBAA-5049-B557-879A0043FC65}"/>
              </a:ext>
            </a:extLst>
          </p:cNvPr>
          <p:cNvSpPr/>
          <p:nvPr/>
        </p:nvSpPr>
        <p:spPr>
          <a:xfrm>
            <a:off x="2101850" y="5338763"/>
            <a:ext cx="160338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CE45F4-B6E4-8C4A-A077-AB103EF3FA77}"/>
              </a:ext>
            </a:extLst>
          </p:cNvPr>
          <p:cNvSpPr/>
          <p:nvPr/>
        </p:nvSpPr>
        <p:spPr>
          <a:xfrm>
            <a:off x="2495550" y="4411663"/>
            <a:ext cx="161925" cy="296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7AE918-A370-0648-BB49-8B6C0E6E564E}"/>
              </a:ext>
            </a:extLst>
          </p:cNvPr>
          <p:cNvSpPr/>
          <p:nvPr/>
        </p:nvSpPr>
        <p:spPr>
          <a:xfrm>
            <a:off x="3694113" y="5351463"/>
            <a:ext cx="296862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495A3D-AF75-C442-B8DC-AF63BAA28983}"/>
              </a:ext>
            </a:extLst>
          </p:cNvPr>
          <p:cNvSpPr/>
          <p:nvPr/>
        </p:nvSpPr>
        <p:spPr>
          <a:xfrm>
            <a:off x="3298825" y="3646488"/>
            <a:ext cx="160338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01BB0F-46D6-A748-ACAE-A371FC3183E0}"/>
              </a:ext>
            </a:extLst>
          </p:cNvPr>
          <p:cNvSpPr/>
          <p:nvPr/>
        </p:nvSpPr>
        <p:spPr>
          <a:xfrm>
            <a:off x="3990975" y="4413250"/>
            <a:ext cx="160338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103D28-9F20-EE4E-8BB1-159BB4317A18}"/>
              </a:ext>
            </a:extLst>
          </p:cNvPr>
          <p:cNvSpPr/>
          <p:nvPr/>
        </p:nvSpPr>
        <p:spPr>
          <a:xfrm>
            <a:off x="4368800" y="2559050"/>
            <a:ext cx="160338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224AD-6EA8-3D45-B50C-9B57C9EFFDC7}"/>
              </a:ext>
            </a:extLst>
          </p:cNvPr>
          <p:cNvSpPr/>
          <p:nvPr/>
        </p:nvSpPr>
        <p:spPr>
          <a:xfrm>
            <a:off x="5338763" y="4411663"/>
            <a:ext cx="160337" cy="296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287FD3-1DD0-164D-BEB2-9CC530A38E4C}"/>
              </a:ext>
            </a:extLst>
          </p:cNvPr>
          <p:cNvSpPr/>
          <p:nvPr/>
        </p:nvSpPr>
        <p:spPr>
          <a:xfrm>
            <a:off x="6178550" y="3498850"/>
            <a:ext cx="160338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E6A0E-755B-7543-899A-7EB6D7FCDB8F}"/>
              </a:ext>
            </a:extLst>
          </p:cNvPr>
          <p:cNvSpPr/>
          <p:nvPr/>
        </p:nvSpPr>
        <p:spPr>
          <a:xfrm>
            <a:off x="5721350" y="5351463"/>
            <a:ext cx="160338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9F7344-CB0E-F04E-94C1-1DC0E2542BA6}"/>
              </a:ext>
            </a:extLst>
          </p:cNvPr>
          <p:cNvSpPr/>
          <p:nvPr/>
        </p:nvSpPr>
        <p:spPr>
          <a:xfrm>
            <a:off x="6821488" y="4413250"/>
            <a:ext cx="284162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05E8B-6104-E145-A6BA-0BD829CCD642}"/>
              </a:ext>
            </a:extLst>
          </p:cNvPr>
          <p:cNvSpPr/>
          <p:nvPr/>
        </p:nvSpPr>
        <p:spPr>
          <a:xfrm>
            <a:off x="7216775" y="5364163"/>
            <a:ext cx="249238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9953" name="TextBox 17">
            <a:extLst>
              <a:ext uri="{FF2B5EF4-FFF2-40B4-BE49-F238E27FC236}">
                <a16:creationId xmlns:a16="http://schemas.microsoft.com/office/drawing/2014/main" id="{2AB2FB19-DDC9-944B-8F26-28C7F1FE0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8175" y="3498850"/>
            <a:ext cx="269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C</a:t>
            </a:r>
          </a:p>
        </p:txBody>
      </p:sp>
      <p:sp>
        <p:nvSpPr>
          <p:cNvPr id="39954" name="TextBox 18">
            <a:extLst>
              <a:ext uri="{FF2B5EF4-FFF2-40B4-BE49-F238E27FC236}">
                <a16:creationId xmlns:a16="http://schemas.microsoft.com/office/drawing/2014/main" id="{8BDF6205-9070-7249-9320-7CF39EAEB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9813" y="3498850"/>
            <a:ext cx="271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B</a:t>
            </a:r>
          </a:p>
        </p:txBody>
      </p:sp>
      <p:sp>
        <p:nvSpPr>
          <p:cNvPr id="39955" name="TextBox 19">
            <a:extLst>
              <a:ext uri="{FF2B5EF4-FFF2-40B4-BE49-F238E27FC236}">
                <a16:creationId xmlns:a16="http://schemas.microsoft.com/office/drawing/2014/main" id="{7F99AFD8-7406-3043-876B-A90B35250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2800" y="2584450"/>
            <a:ext cx="269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A</a:t>
            </a:r>
          </a:p>
        </p:txBody>
      </p:sp>
      <p:sp>
        <p:nvSpPr>
          <p:cNvPr id="39956" name="TextBox 20">
            <a:extLst>
              <a:ext uri="{FF2B5EF4-FFF2-40B4-BE49-F238E27FC236}">
                <a16:creationId xmlns:a16="http://schemas.microsoft.com/office/drawing/2014/main" id="{E8675E36-E1C8-3046-BD47-0FB5FF7C0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5425" y="4424363"/>
            <a:ext cx="269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D</a:t>
            </a:r>
          </a:p>
        </p:txBody>
      </p:sp>
      <p:sp>
        <p:nvSpPr>
          <p:cNvPr id="39957" name="TextBox 21">
            <a:extLst>
              <a:ext uri="{FF2B5EF4-FFF2-40B4-BE49-F238E27FC236}">
                <a16:creationId xmlns:a16="http://schemas.microsoft.com/office/drawing/2014/main" id="{C567559E-DDCA-8B4E-A56A-72B8D7511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3238" y="4368800"/>
            <a:ext cx="2714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39958" name="TextBox 22">
            <a:extLst>
              <a:ext uri="{FF2B5EF4-FFF2-40B4-BE49-F238E27FC236}">
                <a16:creationId xmlns:a16="http://schemas.microsoft.com/office/drawing/2014/main" id="{588A9597-D9E7-244A-8BD0-B3AAB36E9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9663" y="4376738"/>
            <a:ext cx="269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F</a:t>
            </a:r>
          </a:p>
        </p:txBody>
      </p:sp>
      <p:sp>
        <p:nvSpPr>
          <p:cNvPr id="39959" name="TextBox 23">
            <a:extLst>
              <a:ext uri="{FF2B5EF4-FFF2-40B4-BE49-F238E27FC236}">
                <a16:creationId xmlns:a16="http://schemas.microsoft.com/office/drawing/2014/main" id="{6F50536B-D1D1-5747-B58B-938E5E874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25" y="4413250"/>
            <a:ext cx="269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G</a:t>
            </a:r>
          </a:p>
        </p:txBody>
      </p:sp>
      <p:sp>
        <p:nvSpPr>
          <p:cNvPr id="39960" name="TextBox 24">
            <a:extLst>
              <a:ext uri="{FF2B5EF4-FFF2-40B4-BE49-F238E27FC236}">
                <a16:creationId xmlns:a16="http://schemas.microsoft.com/office/drawing/2014/main" id="{63C69A61-ECAA-F746-AFAA-E7821BAFE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7600" y="5314950"/>
            <a:ext cx="269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H</a:t>
            </a:r>
          </a:p>
        </p:txBody>
      </p:sp>
      <p:sp>
        <p:nvSpPr>
          <p:cNvPr id="39961" name="TextBox 25">
            <a:extLst>
              <a:ext uri="{FF2B5EF4-FFF2-40B4-BE49-F238E27FC236}">
                <a16:creationId xmlns:a16="http://schemas.microsoft.com/office/drawing/2014/main" id="{EA28233A-9A28-4F4A-9257-8FDA4E4C8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3263" y="5356225"/>
            <a:ext cx="2714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I</a:t>
            </a:r>
          </a:p>
        </p:txBody>
      </p:sp>
      <p:sp>
        <p:nvSpPr>
          <p:cNvPr id="39962" name="TextBox 26">
            <a:extLst>
              <a:ext uri="{FF2B5EF4-FFF2-40B4-BE49-F238E27FC236}">
                <a16:creationId xmlns:a16="http://schemas.microsoft.com/office/drawing/2014/main" id="{766F5C81-6172-8842-8BC6-132293205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450" y="5314950"/>
            <a:ext cx="269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J</a:t>
            </a:r>
          </a:p>
        </p:txBody>
      </p:sp>
      <p:sp>
        <p:nvSpPr>
          <p:cNvPr id="39963" name="TextBox 27">
            <a:extLst>
              <a:ext uri="{FF2B5EF4-FFF2-40B4-BE49-F238E27FC236}">
                <a16:creationId xmlns:a16="http://schemas.microsoft.com/office/drawing/2014/main" id="{7E2D856A-A6C3-7A49-9D4F-DCFE607E4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1488" y="5327650"/>
            <a:ext cx="269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975EFAB3-860E-8A49-9096-C532EE8B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Contents</a:t>
            </a:r>
          </a:p>
        </p:txBody>
      </p:sp>
      <p:sp>
        <p:nvSpPr>
          <p:cNvPr id="8194" name="Content Placeholder 3">
            <a:extLst>
              <a:ext uri="{FF2B5EF4-FFF2-40B4-BE49-F238E27FC236}">
                <a16:creationId xmlns:a16="http://schemas.microsoft.com/office/drawing/2014/main" id="{8C2B1A79-F129-9841-8229-AB8062203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524000"/>
            <a:ext cx="8229600" cy="4716463"/>
          </a:xfrm>
        </p:spPr>
        <p:txBody>
          <a:bodyPr/>
          <a:lstStyle/>
          <a:p>
            <a:r>
              <a:rPr lang="en-US" altLang="en-US"/>
              <a:t>Tree Concepts</a:t>
            </a:r>
          </a:p>
          <a:p>
            <a:pPr lvl="1"/>
            <a:r>
              <a:rPr lang="en-US" altLang="en-US"/>
              <a:t>Hierarchical Organizations</a:t>
            </a:r>
          </a:p>
          <a:p>
            <a:pPr lvl="1"/>
            <a:r>
              <a:rPr lang="en-US" altLang="en-US"/>
              <a:t>Tree Terminology</a:t>
            </a:r>
          </a:p>
          <a:p>
            <a:r>
              <a:rPr lang="en-US" altLang="en-US"/>
              <a:t>Traversals of a Tree</a:t>
            </a:r>
          </a:p>
          <a:p>
            <a:pPr lvl="1"/>
            <a:r>
              <a:rPr lang="en-US" altLang="en-US"/>
              <a:t>Traversals of a Binary Tree</a:t>
            </a:r>
          </a:p>
          <a:p>
            <a:pPr lvl="1"/>
            <a:r>
              <a:rPr lang="en-US" altLang="en-US"/>
              <a:t>Traversals of a General Tree</a:t>
            </a:r>
          </a:p>
          <a:p>
            <a:r>
              <a:rPr lang="en-US" altLang="en-US"/>
              <a:t>Java Interfaces for Trees</a:t>
            </a:r>
          </a:p>
          <a:p>
            <a:pPr lvl="1"/>
            <a:r>
              <a:rPr lang="en-US" altLang="en-US"/>
              <a:t>Interfaces for All Trees</a:t>
            </a:r>
          </a:p>
          <a:p>
            <a:pPr lvl="1"/>
            <a:r>
              <a:rPr lang="en-US" altLang="en-US"/>
              <a:t>An Interface for Binary Trees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69BD9D2D-93F9-574C-A4BE-98FEF8BCC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Traversals of a Tree</a:t>
            </a:r>
          </a:p>
        </p:txBody>
      </p:sp>
      <p:sp>
        <p:nvSpPr>
          <p:cNvPr id="41986" name="Rectangle 3">
            <a:extLst>
              <a:ext uri="{FF2B5EF4-FFF2-40B4-BE49-F238E27FC236}">
                <a16:creationId xmlns:a16="http://schemas.microsoft.com/office/drawing/2014/main" id="{E53B616B-AB13-C747-BB03-9BFC2AECE9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 err="1">
                <a:solidFill>
                  <a:srgbClr val="FF0000"/>
                </a:solidFill>
              </a:rPr>
              <a:t>Postorder</a:t>
            </a:r>
            <a:r>
              <a:rPr lang="en-US" altLang="en-US" dirty="0">
                <a:solidFill>
                  <a:srgbClr val="FF0000"/>
                </a:solidFill>
              </a:rPr>
              <a:t> traversal</a:t>
            </a:r>
            <a:r>
              <a:rPr lang="en-US" altLang="en-US" dirty="0"/>
              <a:t>: visit </a:t>
            </a:r>
            <a:r>
              <a:rPr lang="en-US" altLang="en-US" u="sng" dirty="0"/>
              <a:t>root</a:t>
            </a:r>
            <a:r>
              <a:rPr lang="en-US" altLang="en-US" dirty="0"/>
              <a:t> </a:t>
            </a:r>
            <a:r>
              <a:rPr lang="en-US" altLang="en-US" b="1" dirty="0"/>
              <a:t>after</a:t>
            </a:r>
            <a:r>
              <a:rPr lang="en-US" altLang="en-US" dirty="0"/>
              <a:t> visiting the subtrees</a:t>
            </a:r>
          </a:p>
        </p:txBody>
      </p:sp>
      <p:sp>
        <p:nvSpPr>
          <p:cNvPr id="41987" name="Text Box 4">
            <a:extLst>
              <a:ext uri="{FF2B5EF4-FFF2-40B4-BE49-F238E27FC236}">
                <a16:creationId xmlns:a16="http://schemas.microsoft.com/office/drawing/2014/main" id="{28E40653-9CD8-1A47-9D35-93D6C5D8B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5943600"/>
            <a:ext cx="805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The visitation order of a postorder traversal.</a:t>
            </a:r>
          </a:p>
        </p:txBody>
      </p:sp>
      <p:pic>
        <p:nvPicPr>
          <p:cNvPr id="41989" name="Picture 7" descr="fg25_10">
            <a:extLst>
              <a:ext uri="{FF2B5EF4-FFF2-40B4-BE49-F238E27FC236}">
                <a16:creationId xmlns:a16="http://schemas.microsoft.com/office/drawing/2014/main" id="{B1287DCB-44AB-9446-A0B8-89F44BB52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938" y="2781300"/>
            <a:ext cx="4795837" cy="2940050"/>
          </a:xfrm>
          <a:prstGeom prst="rect">
            <a:avLst/>
          </a:prstGeom>
          <a:noFill/>
          <a:ln>
            <a:noFill/>
          </a:ln>
          <a:effectLst>
            <a:outerShdw blurRad="63500" dist="107763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62" name="Text Box 6">
            <a:extLst>
              <a:ext uri="{FF2B5EF4-FFF2-40B4-BE49-F238E27FC236}">
                <a16:creationId xmlns:a16="http://schemas.microsoft.com/office/drawing/2014/main" id="{168A04BA-C1EE-3B46-B79E-DC83E6F57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5242" y="2400301"/>
            <a:ext cx="2661558" cy="1015663"/>
          </a:xfrm>
          <a:prstGeom prst="rect">
            <a:avLst/>
          </a:prstGeom>
          <a:solidFill>
            <a:srgbClr val="99FFCC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en-US" sz="2000" dirty="0">
                <a:ea typeface="Arial" charset="0"/>
                <a:cs typeface="Arial" charset="0"/>
              </a:rPr>
              <a:t>These are examples of a </a:t>
            </a:r>
            <a:r>
              <a:rPr lang="en-US" altLang="en-US" sz="2000" b="1" dirty="0">
                <a:solidFill>
                  <a:srgbClr val="FF0000"/>
                </a:solidFill>
                <a:ea typeface="Arial" charset="0"/>
                <a:cs typeface="Arial" charset="0"/>
              </a:rPr>
              <a:t>depth-first</a:t>
            </a:r>
            <a:r>
              <a:rPr lang="en-US" altLang="en-US" sz="2000" dirty="0">
                <a:ea typeface="Arial" charset="0"/>
                <a:cs typeface="Arial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ea typeface="Arial" charset="0"/>
                <a:cs typeface="Arial" charset="0"/>
              </a:rPr>
              <a:t>traversal</a:t>
            </a:r>
            <a:endParaRPr lang="en-US" altLang="en-US" sz="2000" dirty="0">
              <a:ea typeface="Arial" charset="0"/>
              <a:cs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2EECD3-394A-584F-B0DC-92C30504DC03}"/>
              </a:ext>
            </a:extLst>
          </p:cNvPr>
          <p:cNvSpPr/>
          <p:nvPr/>
        </p:nvSpPr>
        <p:spPr>
          <a:xfrm>
            <a:off x="1919288" y="5413375"/>
            <a:ext cx="160337" cy="296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F34348-6C03-564F-A075-53D9ACABDBE0}"/>
              </a:ext>
            </a:extLst>
          </p:cNvPr>
          <p:cNvSpPr/>
          <p:nvPr/>
        </p:nvSpPr>
        <p:spPr>
          <a:xfrm>
            <a:off x="3286125" y="5413375"/>
            <a:ext cx="161925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0CFA41-6909-B04B-BD58-15136512EE46}"/>
              </a:ext>
            </a:extLst>
          </p:cNvPr>
          <p:cNvSpPr/>
          <p:nvPr/>
        </p:nvSpPr>
        <p:spPr>
          <a:xfrm>
            <a:off x="2224088" y="4486275"/>
            <a:ext cx="160337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C6BBF5-82DB-9F4C-B191-5491F53AB23C}"/>
              </a:ext>
            </a:extLst>
          </p:cNvPr>
          <p:cNvSpPr/>
          <p:nvPr/>
        </p:nvSpPr>
        <p:spPr>
          <a:xfrm>
            <a:off x="3595688" y="4535488"/>
            <a:ext cx="160337" cy="296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790-460C-B345-A6D8-91AED7F5B159}"/>
              </a:ext>
            </a:extLst>
          </p:cNvPr>
          <p:cNvSpPr/>
          <p:nvPr/>
        </p:nvSpPr>
        <p:spPr>
          <a:xfrm>
            <a:off x="3014663" y="3765550"/>
            <a:ext cx="160337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3A9709-16B9-6C4F-882F-05C386DFA24B}"/>
              </a:ext>
            </a:extLst>
          </p:cNvPr>
          <p:cNvSpPr/>
          <p:nvPr/>
        </p:nvSpPr>
        <p:spPr>
          <a:xfrm>
            <a:off x="4819650" y="4511675"/>
            <a:ext cx="160338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9FA920-94AF-D741-9159-52C48583B311}"/>
              </a:ext>
            </a:extLst>
          </p:cNvPr>
          <p:cNvSpPr/>
          <p:nvPr/>
        </p:nvSpPr>
        <p:spPr>
          <a:xfrm>
            <a:off x="5202238" y="5286375"/>
            <a:ext cx="160337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5C2F17-24EE-7D41-B2F6-360CA59007D4}"/>
              </a:ext>
            </a:extLst>
          </p:cNvPr>
          <p:cNvSpPr/>
          <p:nvPr/>
        </p:nvSpPr>
        <p:spPr>
          <a:xfrm>
            <a:off x="6565900" y="5286375"/>
            <a:ext cx="161925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0056FD-6555-444B-B0E4-E3B5FC370198}"/>
              </a:ext>
            </a:extLst>
          </p:cNvPr>
          <p:cNvSpPr/>
          <p:nvPr/>
        </p:nvSpPr>
        <p:spPr>
          <a:xfrm>
            <a:off x="6178550" y="4548188"/>
            <a:ext cx="160338" cy="296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31CF35-9AAC-E743-9045-826768C6FE0F}"/>
              </a:ext>
            </a:extLst>
          </p:cNvPr>
          <p:cNvSpPr/>
          <p:nvPr/>
        </p:nvSpPr>
        <p:spPr>
          <a:xfrm>
            <a:off x="5561013" y="3765550"/>
            <a:ext cx="258762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0D7AF2-F6FB-4F46-BEE1-5CE4BC64CA57}"/>
              </a:ext>
            </a:extLst>
          </p:cNvPr>
          <p:cNvSpPr/>
          <p:nvPr/>
        </p:nvSpPr>
        <p:spPr>
          <a:xfrm>
            <a:off x="3756025" y="2814638"/>
            <a:ext cx="315913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2001" name="TextBox 17">
            <a:extLst>
              <a:ext uri="{FF2B5EF4-FFF2-40B4-BE49-F238E27FC236}">
                <a16:creationId xmlns:a16="http://schemas.microsoft.com/office/drawing/2014/main" id="{E47C5001-02A3-CF4F-8363-1491C2FBB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1263" y="4449763"/>
            <a:ext cx="269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D</a:t>
            </a:r>
          </a:p>
        </p:txBody>
      </p:sp>
      <p:sp>
        <p:nvSpPr>
          <p:cNvPr id="42002" name="TextBox 18">
            <a:extLst>
              <a:ext uri="{FF2B5EF4-FFF2-40B4-BE49-F238E27FC236}">
                <a16:creationId xmlns:a16="http://schemas.microsoft.com/office/drawing/2014/main" id="{A256F88E-1C52-B344-97EA-BAE0CA38A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5088" y="4437063"/>
            <a:ext cx="2714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42003" name="TextBox 19">
            <a:extLst>
              <a:ext uri="{FF2B5EF4-FFF2-40B4-BE49-F238E27FC236}">
                <a16:creationId xmlns:a16="http://schemas.microsoft.com/office/drawing/2014/main" id="{AEC5ECC2-A346-9C4E-9959-F4DD3BFBA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125" y="2825750"/>
            <a:ext cx="2714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A</a:t>
            </a:r>
          </a:p>
        </p:txBody>
      </p:sp>
      <p:sp>
        <p:nvSpPr>
          <p:cNvPr id="42004" name="TextBox 20">
            <a:extLst>
              <a:ext uri="{FF2B5EF4-FFF2-40B4-BE49-F238E27FC236}">
                <a16:creationId xmlns:a16="http://schemas.microsoft.com/office/drawing/2014/main" id="{D3CDC204-4436-D94D-9AC8-1DF93BE65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0175" y="3690938"/>
            <a:ext cx="269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C</a:t>
            </a:r>
          </a:p>
        </p:txBody>
      </p:sp>
      <p:sp>
        <p:nvSpPr>
          <p:cNvPr id="42005" name="TextBox 21">
            <a:extLst>
              <a:ext uri="{FF2B5EF4-FFF2-40B4-BE49-F238E27FC236}">
                <a16:creationId xmlns:a16="http://schemas.microsoft.com/office/drawing/2014/main" id="{F7AE7E2B-A582-B940-BBC3-2C628DF9C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8013" y="4437063"/>
            <a:ext cx="269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F</a:t>
            </a:r>
          </a:p>
        </p:txBody>
      </p:sp>
      <p:sp>
        <p:nvSpPr>
          <p:cNvPr id="42006" name="TextBox 22">
            <a:extLst>
              <a:ext uri="{FF2B5EF4-FFF2-40B4-BE49-F238E27FC236}">
                <a16:creationId xmlns:a16="http://schemas.microsoft.com/office/drawing/2014/main" id="{9B0BD767-7FCD-8B43-8643-19F119990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675" y="4449763"/>
            <a:ext cx="269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G</a:t>
            </a:r>
          </a:p>
        </p:txBody>
      </p:sp>
      <p:sp>
        <p:nvSpPr>
          <p:cNvPr id="42007" name="TextBox 23">
            <a:extLst>
              <a:ext uri="{FF2B5EF4-FFF2-40B4-BE49-F238E27FC236}">
                <a16:creationId xmlns:a16="http://schemas.microsoft.com/office/drawing/2014/main" id="{2690F4A6-B891-AF44-B2C8-9D22B39B4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4550" y="5286375"/>
            <a:ext cx="1333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H</a:t>
            </a:r>
          </a:p>
        </p:txBody>
      </p:sp>
      <p:sp>
        <p:nvSpPr>
          <p:cNvPr id="42008" name="TextBox 24">
            <a:extLst>
              <a:ext uri="{FF2B5EF4-FFF2-40B4-BE49-F238E27FC236}">
                <a16:creationId xmlns:a16="http://schemas.microsoft.com/office/drawing/2014/main" id="{ABE5F145-10A7-4343-9A65-FACAA62BD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1313" y="5295900"/>
            <a:ext cx="269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I</a:t>
            </a:r>
          </a:p>
        </p:txBody>
      </p:sp>
      <p:sp>
        <p:nvSpPr>
          <p:cNvPr id="42009" name="TextBox 25">
            <a:extLst>
              <a:ext uri="{FF2B5EF4-FFF2-40B4-BE49-F238E27FC236}">
                <a16:creationId xmlns:a16="http://schemas.microsoft.com/office/drawing/2014/main" id="{049C54CE-7E0D-634F-9681-A78F14F95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6075" y="5295900"/>
            <a:ext cx="269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J</a:t>
            </a:r>
          </a:p>
        </p:txBody>
      </p:sp>
      <p:sp>
        <p:nvSpPr>
          <p:cNvPr id="42010" name="TextBox 26">
            <a:extLst>
              <a:ext uri="{FF2B5EF4-FFF2-40B4-BE49-F238E27FC236}">
                <a16:creationId xmlns:a16="http://schemas.microsoft.com/office/drawing/2014/main" id="{6191B815-FAB2-B849-A02B-7896F722C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75" y="5286375"/>
            <a:ext cx="269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K</a:t>
            </a:r>
          </a:p>
        </p:txBody>
      </p:sp>
      <p:sp>
        <p:nvSpPr>
          <p:cNvPr id="42011" name="TextBox 27">
            <a:extLst>
              <a:ext uri="{FF2B5EF4-FFF2-40B4-BE49-F238E27FC236}">
                <a16:creationId xmlns:a16="http://schemas.microsoft.com/office/drawing/2014/main" id="{7CD475D0-16EC-C947-A773-1A70C2F12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2150" y="3667125"/>
            <a:ext cx="269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198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62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3">
            <a:extLst>
              <a:ext uri="{FF2B5EF4-FFF2-40B4-BE49-F238E27FC236}">
                <a16:creationId xmlns:a16="http://schemas.microsoft.com/office/drawing/2014/main" id="{FE63C6EA-32B0-B948-B47A-ED6BBFCA13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Traversals of a Tree</a:t>
            </a:r>
          </a:p>
        </p:txBody>
      </p:sp>
      <p:sp>
        <p:nvSpPr>
          <p:cNvPr id="44034" name="Rectangle 4">
            <a:extLst>
              <a:ext uri="{FF2B5EF4-FFF2-40B4-BE49-F238E27FC236}">
                <a16:creationId xmlns:a16="http://schemas.microsoft.com/office/drawing/2014/main" id="{695A4D42-8977-EA45-9B94-91D94C9DE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Level-order</a:t>
            </a:r>
            <a:r>
              <a:rPr lang="en-US" altLang="en-US" dirty="0">
                <a:solidFill>
                  <a:srgbClr val="FF0000"/>
                </a:solidFill>
              </a:rPr>
              <a:t> traversal</a:t>
            </a:r>
            <a:r>
              <a:rPr lang="en-US" altLang="en-US" dirty="0"/>
              <a:t>: begin at the root, visit nodes one level at a time</a:t>
            </a:r>
          </a:p>
        </p:txBody>
      </p:sp>
      <p:sp>
        <p:nvSpPr>
          <p:cNvPr id="44035" name="Text Box 5">
            <a:extLst>
              <a:ext uri="{FF2B5EF4-FFF2-40B4-BE49-F238E27FC236}">
                <a16:creationId xmlns:a16="http://schemas.microsoft.com/office/drawing/2014/main" id="{5DC0270E-D559-5E4C-AE2E-C70446107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5943600"/>
            <a:ext cx="805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The visitation order of a level-order traversal.</a:t>
            </a:r>
          </a:p>
        </p:txBody>
      </p:sp>
      <p:pic>
        <p:nvPicPr>
          <p:cNvPr id="44037" name="Picture 7" descr="fg25_11">
            <a:extLst>
              <a:ext uri="{FF2B5EF4-FFF2-40B4-BE49-F238E27FC236}">
                <a16:creationId xmlns:a16="http://schemas.microsoft.com/office/drawing/2014/main" id="{CA4E0251-669C-444D-9879-BC94ADDDC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2847975"/>
            <a:ext cx="4906963" cy="2954338"/>
          </a:xfrm>
          <a:prstGeom prst="rect">
            <a:avLst/>
          </a:prstGeom>
          <a:noFill/>
          <a:ln>
            <a:noFill/>
          </a:ln>
          <a:effectLst>
            <a:outerShdw blurRad="63500" dist="107763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86" name="Text Box 6">
            <a:extLst>
              <a:ext uri="{FF2B5EF4-FFF2-40B4-BE49-F238E27FC236}">
                <a16:creationId xmlns:a16="http://schemas.microsoft.com/office/drawing/2014/main" id="{A2B4E17E-EF50-0F42-B69B-8F52B1505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5062" y="2649538"/>
            <a:ext cx="2471737" cy="1015663"/>
          </a:xfrm>
          <a:prstGeom prst="rect">
            <a:avLst/>
          </a:prstGeom>
          <a:solidFill>
            <a:srgbClr val="99FFCC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en-US" sz="2000" dirty="0">
                <a:ea typeface="Arial" charset="0"/>
                <a:cs typeface="Arial" charset="0"/>
              </a:rPr>
              <a:t>This is an example of a </a:t>
            </a:r>
            <a:r>
              <a:rPr lang="en-US" altLang="en-US" sz="2000" b="1" dirty="0">
                <a:solidFill>
                  <a:srgbClr val="FF0000"/>
                </a:solidFill>
                <a:ea typeface="Arial" charset="0"/>
                <a:cs typeface="Arial" charset="0"/>
              </a:rPr>
              <a:t>breadth-first</a:t>
            </a:r>
            <a:r>
              <a:rPr lang="en-US" altLang="en-US" sz="2000" dirty="0">
                <a:solidFill>
                  <a:srgbClr val="FF0000"/>
                </a:solidFill>
                <a:ea typeface="Arial" charset="0"/>
                <a:cs typeface="Arial" charset="0"/>
              </a:rPr>
              <a:t> traversal</a:t>
            </a:r>
            <a:r>
              <a:rPr lang="en-US" altLang="en-US" sz="2000" dirty="0">
                <a:ea typeface="Arial" charset="0"/>
                <a:cs typeface="Arial" charset="0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9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4">
            <a:extLst>
              <a:ext uri="{FF2B5EF4-FFF2-40B4-BE49-F238E27FC236}">
                <a16:creationId xmlns:a16="http://schemas.microsoft.com/office/drawing/2014/main" id="{847242B5-A835-4E46-A7A0-7034298576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8077200" y="6486525"/>
            <a:ext cx="6096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5B32933-D130-F34A-BE02-EC913375CAA4}" type="slidenum">
              <a:rPr lang="en-US" altLang="en-US" sz="1800"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EC1AC9F4-00DC-2447-B210-A8C3212226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4375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Traversals of a </a:t>
            </a:r>
            <a:r>
              <a:rPr lang="en-US" altLang="en-US" sz="3200" dirty="0">
                <a:solidFill>
                  <a:srgbClr val="FF0000"/>
                </a:solidFill>
              </a:rPr>
              <a:t>General Tree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3D3A674-4DC7-094F-ADB6-523276D3E7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363" y="1169988"/>
            <a:ext cx="2903537" cy="4816475"/>
          </a:xfrm>
        </p:spPr>
        <p:txBody>
          <a:bodyPr/>
          <a:lstStyle/>
          <a:p>
            <a:pPr eaLnBrk="1" hangingPunct="1"/>
            <a:r>
              <a:rPr lang="en-US" altLang="en-US"/>
              <a:t>A general tree has traversals that are in</a:t>
            </a:r>
          </a:p>
          <a:p>
            <a:pPr lvl="1" eaLnBrk="1" hangingPunct="1"/>
            <a:r>
              <a:rPr lang="en-US" altLang="en-US"/>
              <a:t>Level order</a:t>
            </a:r>
          </a:p>
          <a:p>
            <a:pPr lvl="1" eaLnBrk="1" hangingPunct="1"/>
            <a:r>
              <a:rPr lang="en-US" altLang="en-US"/>
              <a:t>Preorder (a)</a:t>
            </a:r>
          </a:p>
          <a:p>
            <a:pPr lvl="1" eaLnBrk="1" hangingPunct="1"/>
            <a:r>
              <a:rPr lang="en-US" altLang="en-US"/>
              <a:t>Postorder (b)</a:t>
            </a:r>
          </a:p>
          <a:p>
            <a:pPr eaLnBrk="1" hangingPunct="1"/>
            <a:r>
              <a:rPr lang="en-US" altLang="en-US"/>
              <a:t>Inorder traversal not well defined for a general tree</a:t>
            </a:r>
          </a:p>
        </p:txBody>
      </p:sp>
      <p:pic>
        <p:nvPicPr>
          <p:cNvPr id="46084" name="Picture 5" descr="fg25_12">
            <a:extLst>
              <a:ext uri="{FF2B5EF4-FFF2-40B4-BE49-F238E27FC236}">
                <a16:creationId xmlns:a16="http://schemas.microsoft.com/office/drawing/2014/main" id="{5753BFF4-7DA4-0145-9546-3CBB30100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70" b="9109"/>
          <a:stretch>
            <a:fillRect/>
          </a:stretch>
        </p:blipFill>
        <p:spPr bwMode="auto">
          <a:xfrm>
            <a:off x="4968875" y="874713"/>
            <a:ext cx="3848100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1029" descr="fg25_12">
            <a:extLst>
              <a:ext uri="{FF2B5EF4-FFF2-40B4-BE49-F238E27FC236}">
                <a16:creationId xmlns:a16="http://schemas.microsoft.com/office/drawing/2014/main" id="{E1D64A50-B837-244A-A174-F1A1C60B6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0" b="8760"/>
          <a:stretch>
            <a:fillRect/>
          </a:stretch>
        </p:blipFill>
        <p:spPr bwMode="auto">
          <a:xfrm>
            <a:off x="4840288" y="4000500"/>
            <a:ext cx="3976687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9107B0BC-E441-514F-A263-B0A43463B0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Fundamental Operations for Trees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066ACBD7-0311-D844-BBBB-66D400474C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Example of an interface that specifies operations </a:t>
            </a:r>
            <a:r>
              <a:rPr lang="en-US" altLang="en-US" sz="2400" b="1"/>
              <a:t>common to all trees</a:t>
            </a:r>
            <a:r>
              <a:rPr lang="en-US" altLang="en-US" sz="2400"/>
              <a:t>:</a:t>
            </a:r>
          </a:p>
        </p:txBody>
      </p:sp>
      <p:pic>
        <p:nvPicPr>
          <p:cNvPr id="48132" name="Picture 6">
            <a:extLst>
              <a:ext uri="{FF2B5EF4-FFF2-40B4-BE49-F238E27FC236}">
                <a16:creationId xmlns:a16="http://schemas.microsoft.com/office/drawing/2014/main" id="{207FD7F7-F627-A54F-A4D1-5BC0C8516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2587625"/>
            <a:ext cx="6353175" cy="3028950"/>
          </a:xfrm>
          <a:prstGeom prst="rect">
            <a:avLst/>
          </a:prstGeom>
          <a:noFill/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>
            <a:extLst>
              <a:ext uri="{FF2B5EF4-FFF2-40B4-BE49-F238E27FC236}">
                <a16:creationId xmlns:a16="http://schemas.microsoft.com/office/drawing/2014/main" id="{64E58F47-1032-3647-AD4B-0CCFF8E497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Fundamental Operations for Trees</a:t>
            </a:r>
          </a:p>
        </p:txBody>
      </p:sp>
      <p:sp>
        <p:nvSpPr>
          <p:cNvPr id="50178" name="Rectangle 3">
            <a:extLst>
              <a:ext uri="{FF2B5EF4-FFF2-40B4-BE49-F238E27FC236}">
                <a16:creationId xmlns:a16="http://schemas.microsoft.com/office/drawing/2014/main" id="{9F7E37A6-2737-364D-B9A3-F783897BCA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82725"/>
            <a:ext cx="8229600" cy="4016375"/>
          </a:xfrm>
        </p:spPr>
        <p:txBody>
          <a:bodyPr/>
          <a:lstStyle/>
          <a:p>
            <a:pPr eaLnBrk="1" hangingPunct="1"/>
            <a:r>
              <a:rPr lang="en-US" altLang="en-US" sz="2400"/>
              <a:t>Example of an interface of </a:t>
            </a:r>
            <a:r>
              <a:rPr lang="en-US" altLang="en-US" sz="2400" b="1"/>
              <a:t>traversal methods </a:t>
            </a:r>
            <a:r>
              <a:rPr lang="en-US" altLang="en-US" sz="2400"/>
              <a:t>for a tree</a:t>
            </a:r>
          </a:p>
        </p:txBody>
      </p:sp>
      <p:pic>
        <p:nvPicPr>
          <p:cNvPr id="50180" name="Picture 8">
            <a:extLst>
              <a:ext uri="{FF2B5EF4-FFF2-40B4-BE49-F238E27FC236}">
                <a16:creationId xmlns:a16="http://schemas.microsoft.com/office/drawing/2014/main" id="{58B6694C-ED23-1C49-B8A1-B4E4ACA57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3" y="2447925"/>
            <a:ext cx="8015287" cy="2798763"/>
          </a:xfrm>
          <a:prstGeom prst="rect">
            <a:avLst/>
          </a:prstGeom>
          <a:noFill/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D3A694-0826-7442-AF05-508F37FB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Nodes in a Binary Tree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6D60F4-7574-E141-98A2-068BBBBF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1524000" y="2305050"/>
            <a:ext cx="6096000" cy="224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420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8D9EF50D-3530-5C43-A1F4-D83C07F2F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76" y="152400"/>
            <a:ext cx="8229600" cy="667871"/>
          </a:xfrm>
        </p:spPr>
        <p:txBody>
          <a:bodyPr/>
          <a:lstStyle/>
          <a:p>
            <a:pPr eaLnBrk="1" hangingPunct="1"/>
            <a:r>
              <a:rPr lang="en-US" altLang="en-US" dirty="0"/>
              <a:t>The class </a:t>
            </a:r>
            <a:r>
              <a:rPr lang="en-US" alt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BinaryNode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91147-88F2-ED41-ACFB-6EFAFB7629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pic>
        <p:nvPicPr>
          <p:cNvPr id="7173" name="Picture 7">
            <a:extLst>
              <a:ext uri="{FF2B5EF4-FFF2-40B4-BE49-F238E27FC236}">
                <a16:creationId xmlns:a16="http://schemas.microsoft.com/office/drawing/2014/main" id="{1969FC63-AF45-7B4A-ADD9-92A287F08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3" y="975555"/>
            <a:ext cx="8146769" cy="529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196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A2017AE4-CCB2-E747-85D2-5CA507177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6315"/>
          </a:xfrm>
        </p:spPr>
        <p:txBody>
          <a:bodyPr/>
          <a:lstStyle/>
          <a:p>
            <a:pPr eaLnBrk="1" hangingPunct="1"/>
            <a:r>
              <a:rPr lang="en-US" altLang="en-US" dirty="0"/>
              <a:t>The class </a:t>
            </a:r>
            <a:r>
              <a:rPr lang="en-US" alt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BinaryNode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71118-CF97-F340-9E41-35288E3279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pic>
        <p:nvPicPr>
          <p:cNvPr id="57347" name="Picture 3">
            <a:extLst>
              <a:ext uri="{FF2B5EF4-FFF2-40B4-BE49-F238E27FC236}">
                <a16:creationId xmlns:a16="http://schemas.microsoft.com/office/drawing/2014/main" id="{5CE05DA7-7982-F64E-A219-EAEE02011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3109" y="900953"/>
            <a:ext cx="7777821" cy="5551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908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9FC6E956-6795-1A4A-9263-3AAAD658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65" y="0"/>
            <a:ext cx="8229600" cy="752474"/>
          </a:xfrm>
        </p:spPr>
        <p:txBody>
          <a:bodyPr/>
          <a:lstStyle/>
          <a:p>
            <a:pPr eaLnBrk="1" hangingPunct="1"/>
            <a:r>
              <a:rPr lang="en-US" altLang="en-US" dirty="0"/>
              <a:t>The class </a:t>
            </a:r>
            <a:r>
              <a:rPr lang="en-US" alt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BinaryNode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24074-B8F2-6740-B80C-7CE36B5715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C25B591D-77BD-B949-98DA-CBC7A13A5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0753" y="748976"/>
            <a:ext cx="7559188" cy="5786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977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5E084FDB-4AB1-124B-A782-0A5FE5ED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Method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getNumberOfNodes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/>
              <a:t>implemented recursively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A7BCB-557A-0046-9B8C-17CCB248B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907E92D0-3DAA-7647-8A82-5E907B7F9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765029" y="1143000"/>
            <a:ext cx="6734415" cy="3828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8B7A36-941B-1A42-B632-B5DC866A644E}"/>
              </a:ext>
            </a:extLst>
          </p:cNvPr>
          <p:cNvSpPr/>
          <p:nvPr/>
        </p:nvSpPr>
        <p:spPr>
          <a:xfrm>
            <a:off x="765029" y="5226784"/>
            <a:ext cx="8285870" cy="16312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</a:rPr>
              <a:t>public </a:t>
            </a:r>
            <a:r>
              <a:rPr lang="en-US" sz="2000" b="1" dirty="0" err="1">
                <a:solidFill>
                  <a:srgbClr val="000080"/>
                </a:solidFill>
              </a:rPr>
              <a:t>int</a:t>
            </a:r>
            <a:r>
              <a:rPr lang="en-US" sz="2000" b="1" dirty="0">
                <a:solidFill>
                  <a:srgbClr val="000080"/>
                </a:solidFill>
              </a:rPr>
              <a:t> </a:t>
            </a:r>
            <a:r>
              <a:rPr lang="en-US" sz="2000" dirty="0" err="1"/>
              <a:t>getNumberOfNodes</a:t>
            </a:r>
            <a:r>
              <a:rPr lang="en-US" sz="2000" dirty="0"/>
              <a:t>()</a:t>
            </a:r>
            <a:br>
              <a:rPr lang="en-US" sz="2000" dirty="0"/>
            </a:b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b="1" dirty="0">
                <a:solidFill>
                  <a:srgbClr val="000080"/>
                </a:solidFill>
              </a:rPr>
              <a:t>return </a:t>
            </a:r>
            <a:r>
              <a:rPr lang="en-US" sz="2000" dirty="0">
                <a:solidFill>
                  <a:srgbClr val="0000FF"/>
                </a:solidFill>
              </a:rPr>
              <a:t>1 </a:t>
            </a:r>
            <a:r>
              <a:rPr lang="en-US" sz="2000" dirty="0"/>
              <a:t>+ (</a:t>
            </a:r>
            <a:r>
              <a:rPr lang="en-US" sz="2000" b="1" dirty="0" err="1">
                <a:solidFill>
                  <a:srgbClr val="000080"/>
                </a:solidFill>
              </a:rPr>
              <a:t>this</a:t>
            </a:r>
            <a:r>
              <a:rPr lang="en-US" sz="2000" dirty="0" err="1"/>
              <a:t>.</a:t>
            </a:r>
            <a:r>
              <a:rPr lang="en-US" sz="2000" b="1" dirty="0" err="1">
                <a:solidFill>
                  <a:srgbClr val="660E7A"/>
                </a:solidFill>
              </a:rPr>
              <a:t>leftChild</a:t>
            </a:r>
            <a:r>
              <a:rPr lang="en-US" sz="2000" b="1" dirty="0">
                <a:solidFill>
                  <a:srgbClr val="660E7A"/>
                </a:solidFill>
              </a:rPr>
              <a:t> </a:t>
            </a:r>
            <a:r>
              <a:rPr lang="en-US" sz="2000" dirty="0"/>
              <a:t>!= </a:t>
            </a:r>
            <a:r>
              <a:rPr lang="en-US" sz="2000" b="1" dirty="0">
                <a:solidFill>
                  <a:srgbClr val="000080"/>
                </a:solidFill>
              </a:rPr>
              <a:t>null </a:t>
            </a:r>
            <a:r>
              <a:rPr lang="en-US" sz="2000" dirty="0"/>
              <a:t>? </a:t>
            </a:r>
            <a:r>
              <a:rPr lang="en-US" sz="2000" b="1" dirty="0" err="1">
                <a:solidFill>
                  <a:srgbClr val="000080"/>
                </a:solidFill>
              </a:rPr>
              <a:t>this</a:t>
            </a:r>
            <a:r>
              <a:rPr lang="en-US" sz="2000" dirty="0" err="1"/>
              <a:t>.</a:t>
            </a:r>
            <a:r>
              <a:rPr lang="en-US" sz="2000" b="1" dirty="0" err="1">
                <a:solidFill>
                  <a:srgbClr val="660E7A"/>
                </a:solidFill>
              </a:rPr>
              <a:t>leftChild</a:t>
            </a:r>
            <a:r>
              <a:rPr lang="en-US" sz="2000" dirty="0" err="1"/>
              <a:t>.getNumberOfNodes</a:t>
            </a:r>
            <a:r>
              <a:rPr lang="en-US" sz="2000" dirty="0"/>
              <a:t>() : </a:t>
            </a:r>
            <a:r>
              <a:rPr lang="en-US" sz="2000" dirty="0">
                <a:solidFill>
                  <a:srgbClr val="0000FF"/>
                </a:solidFill>
              </a:rPr>
              <a:t>0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                    + (</a:t>
            </a:r>
            <a:r>
              <a:rPr lang="en-US" sz="2000" b="1" dirty="0" err="1">
                <a:solidFill>
                  <a:srgbClr val="000080"/>
                </a:solidFill>
              </a:rPr>
              <a:t>this</a:t>
            </a:r>
            <a:r>
              <a:rPr lang="en-US" sz="2000" dirty="0" err="1"/>
              <a:t>.</a:t>
            </a:r>
            <a:r>
              <a:rPr lang="en-US" sz="2000" b="1" dirty="0" err="1">
                <a:solidFill>
                  <a:srgbClr val="660E7A"/>
                </a:solidFill>
              </a:rPr>
              <a:t>rightChild</a:t>
            </a:r>
            <a:r>
              <a:rPr lang="en-US" sz="2000" b="1" dirty="0">
                <a:solidFill>
                  <a:srgbClr val="660E7A"/>
                </a:solidFill>
              </a:rPr>
              <a:t> </a:t>
            </a:r>
            <a:r>
              <a:rPr lang="en-US" sz="2000" dirty="0"/>
              <a:t>!= </a:t>
            </a:r>
            <a:r>
              <a:rPr lang="en-US" sz="2000" b="1" dirty="0">
                <a:solidFill>
                  <a:srgbClr val="000080"/>
                </a:solidFill>
              </a:rPr>
              <a:t>null </a:t>
            </a:r>
            <a:r>
              <a:rPr lang="en-US" sz="2000" dirty="0"/>
              <a:t>? </a:t>
            </a:r>
            <a:r>
              <a:rPr lang="en-US" sz="2000" b="1" dirty="0" err="1">
                <a:solidFill>
                  <a:srgbClr val="000080"/>
                </a:solidFill>
              </a:rPr>
              <a:t>this</a:t>
            </a:r>
            <a:r>
              <a:rPr lang="en-US" sz="2000" dirty="0" err="1"/>
              <a:t>.</a:t>
            </a:r>
            <a:r>
              <a:rPr lang="en-US" sz="2000" b="1" dirty="0" err="1">
                <a:solidFill>
                  <a:srgbClr val="660E7A"/>
                </a:solidFill>
              </a:rPr>
              <a:t>rightChild</a:t>
            </a:r>
            <a:r>
              <a:rPr lang="en-US" sz="2000" dirty="0" err="1"/>
              <a:t>.getNumberOfNodes</a:t>
            </a:r>
            <a:r>
              <a:rPr lang="en-US" sz="2000" dirty="0"/>
              <a:t>() : </a:t>
            </a:r>
            <a:r>
              <a:rPr lang="en-US" sz="2000" dirty="0">
                <a:solidFill>
                  <a:srgbClr val="0000FF"/>
                </a:solidFill>
              </a:rPr>
              <a:t>0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/>
              <a:t>} </a:t>
            </a:r>
            <a:r>
              <a:rPr lang="en-US" sz="2000" i="1" dirty="0">
                <a:solidFill>
                  <a:srgbClr val="808080"/>
                </a:solidFill>
              </a:rPr>
              <a:t>// end </a:t>
            </a:r>
            <a:r>
              <a:rPr lang="en-US" sz="2000" i="1" dirty="0" err="1">
                <a:solidFill>
                  <a:srgbClr val="808080"/>
                </a:solidFill>
              </a:rPr>
              <a:t>getNumberOfNodes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85504B-D2E4-124C-B604-5958B55533E4}"/>
              </a:ext>
            </a:extLst>
          </p:cNvPr>
          <p:cNvSpPr txBox="1"/>
          <p:nvPr/>
        </p:nvSpPr>
        <p:spPr>
          <a:xfrm>
            <a:off x="7736950" y="5056793"/>
            <a:ext cx="1062666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Alternate version</a:t>
            </a:r>
          </a:p>
        </p:txBody>
      </p:sp>
    </p:spTree>
    <p:extLst>
      <p:ext uri="{BB962C8B-B14F-4D97-AF65-F5344CB8AC3E}">
        <p14:creationId xmlns:p14="http://schemas.microsoft.com/office/powerpoint/2010/main" val="152445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66A8E2AC-C3B0-364D-B72D-E1529E5D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Contents</a:t>
            </a:r>
          </a:p>
        </p:txBody>
      </p:sp>
      <p:sp>
        <p:nvSpPr>
          <p:cNvPr id="9218" name="Content Placeholder 3">
            <a:extLst>
              <a:ext uri="{FF2B5EF4-FFF2-40B4-BE49-F238E27FC236}">
                <a16:creationId xmlns:a16="http://schemas.microsoft.com/office/drawing/2014/main" id="{C6EDD8B5-F158-574D-9F25-E64CFCC2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731963"/>
            <a:ext cx="8229600" cy="4508500"/>
          </a:xfrm>
        </p:spPr>
        <p:txBody>
          <a:bodyPr/>
          <a:lstStyle/>
          <a:p>
            <a:r>
              <a:rPr lang="en-US" altLang="en-US"/>
              <a:t>Examples of Binary Trees</a:t>
            </a:r>
          </a:p>
          <a:p>
            <a:pPr lvl="1"/>
            <a:r>
              <a:rPr lang="en-US" altLang="en-US"/>
              <a:t>Expression Trees</a:t>
            </a:r>
          </a:p>
          <a:p>
            <a:pPr lvl="1"/>
            <a:r>
              <a:rPr lang="en-US" altLang="en-US"/>
              <a:t>Decision Trees</a:t>
            </a:r>
          </a:p>
          <a:p>
            <a:pPr lvl="1"/>
            <a:r>
              <a:rPr lang="en-US" altLang="en-US"/>
              <a:t>Binary Search Trees</a:t>
            </a:r>
          </a:p>
          <a:p>
            <a:pPr lvl="1"/>
            <a:r>
              <a:rPr lang="en-US" altLang="en-US"/>
              <a:t>Heaps</a:t>
            </a:r>
          </a:p>
          <a:p>
            <a:r>
              <a:rPr lang="en-US" altLang="en-US"/>
              <a:t>Examples of General Trees</a:t>
            </a:r>
          </a:p>
          <a:p>
            <a:pPr lvl="1"/>
            <a:r>
              <a:rPr lang="en-US" altLang="en-US"/>
              <a:t>Parse Trees</a:t>
            </a:r>
          </a:p>
          <a:p>
            <a:pPr lvl="1"/>
            <a:r>
              <a:rPr lang="en-US" altLang="en-US"/>
              <a:t>Game Trees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088CBEFB-4E30-D248-ABDE-D8E9A0A9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92316"/>
          </a:xfrm>
        </p:spPr>
        <p:txBody>
          <a:bodyPr/>
          <a:lstStyle/>
          <a:p>
            <a:pPr eaLnBrk="1" hangingPunct="1"/>
            <a:r>
              <a:rPr lang="en-US" altLang="en-US" dirty="0"/>
              <a:t>The class </a:t>
            </a:r>
            <a:r>
              <a:rPr lang="en-US" alt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BinaryNode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altLang="en-US" dirty="0"/>
              <a:t>recursive method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getHeight</a:t>
            </a:r>
            <a:endParaRPr lang="en-US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600E57-DE90-E84E-BEF3-BF888038E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34A1AD19-DE8F-B642-AAB8-55E567E6C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196949" y="1273596"/>
            <a:ext cx="6726365" cy="3469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77DFF2-E3D6-1643-8342-C8E80D86D5A3}"/>
              </a:ext>
            </a:extLst>
          </p:cNvPr>
          <p:cNvSpPr txBox="1"/>
          <p:nvPr/>
        </p:nvSpPr>
        <p:spPr>
          <a:xfrm>
            <a:off x="7884385" y="5305302"/>
            <a:ext cx="1062666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Alternate version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7456B-A78B-3642-8429-2AE488887BC4}"/>
              </a:ext>
            </a:extLst>
          </p:cNvPr>
          <p:cNvSpPr/>
          <p:nvPr/>
        </p:nvSpPr>
        <p:spPr>
          <a:xfrm>
            <a:off x="196949" y="4826675"/>
            <a:ext cx="7458710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</a:rPr>
              <a:t>private int </a:t>
            </a:r>
            <a:r>
              <a:rPr lang="en-US" dirty="0" err="1"/>
              <a:t>getHeight</a:t>
            </a:r>
            <a:r>
              <a:rPr lang="en-US" dirty="0"/>
              <a:t>(</a:t>
            </a:r>
            <a:r>
              <a:rPr lang="en-US" dirty="0" err="1"/>
              <a:t>BinaryNode</a:t>
            </a:r>
            <a:r>
              <a:rPr lang="en-US" dirty="0"/>
              <a:t>&lt;</a:t>
            </a:r>
            <a:r>
              <a:rPr lang="en-US" dirty="0">
                <a:solidFill>
                  <a:srgbClr val="20999D"/>
                </a:solidFill>
              </a:rPr>
              <a:t>T</a:t>
            </a:r>
            <a:r>
              <a:rPr lang="en-US" dirty="0"/>
              <a:t>&gt; node)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if </a:t>
            </a:r>
            <a:r>
              <a:rPr lang="en-US" dirty="0"/>
              <a:t>(node != </a:t>
            </a:r>
            <a:r>
              <a:rPr lang="en-US" b="1" dirty="0">
                <a:solidFill>
                  <a:srgbClr val="000080"/>
                </a:solidFill>
              </a:rPr>
              <a:t>null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>
                <a:solidFill>
                  <a:srgbClr val="000080"/>
                </a:solidFill>
              </a:rPr>
              <a:t>return </a:t>
            </a:r>
            <a:r>
              <a:rPr lang="en-US" dirty="0">
                <a:solidFill>
                  <a:srgbClr val="0000FF"/>
                </a:solidFill>
              </a:rPr>
              <a:t>1 </a:t>
            </a:r>
            <a:r>
              <a:rPr lang="en-US" dirty="0"/>
              <a:t>+ </a:t>
            </a:r>
            <a:r>
              <a:rPr lang="en-US" dirty="0" err="1"/>
              <a:t>Math.</a:t>
            </a:r>
            <a:r>
              <a:rPr lang="en-US" i="1" dirty="0" err="1"/>
              <a:t>max</a:t>
            </a:r>
            <a:r>
              <a:rPr lang="en-US" dirty="0"/>
              <a:t>(</a:t>
            </a:r>
            <a:r>
              <a:rPr lang="en-US" dirty="0" err="1"/>
              <a:t>getHeight</a:t>
            </a:r>
            <a:r>
              <a:rPr lang="en-US" dirty="0"/>
              <a:t>(</a:t>
            </a:r>
            <a:r>
              <a:rPr lang="en-US" dirty="0" err="1"/>
              <a:t>node.getLeftChild</a:t>
            </a:r>
            <a:r>
              <a:rPr lang="en-US" dirty="0"/>
              <a:t>()),</a:t>
            </a:r>
            <a:br>
              <a:rPr lang="en-US" dirty="0"/>
            </a:br>
            <a:r>
              <a:rPr lang="en-US" dirty="0"/>
              <a:t>                                               </a:t>
            </a:r>
            <a:r>
              <a:rPr lang="en-US" dirty="0" err="1"/>
              <a:t>getHeight</a:t>
            </a:r>
            <a:r>
              <a:rPr lang="en-US" dirty="0"/>
              <a:t>(</a:t>
            </a:r>
            <a:r>
              <a:rPr lang="en-US" dirty="0" err="1"/>
              <a:t>node.getRightChild</a:t>
            </a:r>
            <a:r>
              <a:rPr lang="en-US" dirty="0"/>
              <a:t>()));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return </a:t>
            </a:r>
            <a:r>
              <a:rPr lang="en-US" dirty="0">
                <a:solidFill>
                  <a:srgbClr val="0000FF"/>
                </a:solidFill>
              </a:rPr>
              <a:t>0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} </a:t>
            </a:r>
            <a:r>
              <a:rPr lang="en-US" i="1" dirty="0">
                <a:solidFill>
                  <a:srgbClr val="808080"/>
                </a:solidFill>
              </a:rPr>
              <a:t>// end </a:t>
            </a:r>
            <a:r>
              <a:rPr lang="en-US" i="1" dirty="0" err="1">
                <a:solidFill>
                  <a:srgbClr val="808080"/>
                </a:solidFill>
              </a:rPr>
              <a:t>getHeight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3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D6ADB558-0847-004D-A4DB-47BA8801A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9421"/>
          </a:xfrm>
        </p:spPr>
        <p:txBody>
          <a:bodyPr/>
          <a:lstStyle/>
          <a:p>
            <a:pPr eaLnBrk="1" hangingPunct="1"/>
            <a:r>
              <a:rPr lang="en-US" altLang="en-US" dirty="0"/>
              <a:t>Creating a Basic Binary Tree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EE317-D4B3-8B4C-B7C6-8B92F7015C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pic>
        <p:nvPicPr>
          <p:cNvPr id="11271" name="Picture 7">
            <a:extLst>
              <a:ext uri="{FF2B5EF4-FFF2-40B4-BE49-F238E27FC236}">
                <a16:creationId xmlns:a16="http://schemas.microsoft.com/office/drawing/2014/main" id="{B3BF10BB-2700-7846-A1B9-CB87F1765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419" y="1151636"/>
            <a:ext cx="7632045" cy="514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2504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3">
            <a:extLst>
              <a:ext uri="{FF2B5EF4-FFF2-40B4-BE49-F238E27FC236}">
                <a16:creationId xmlns:a16="http://schemas.microsoft.com/office/drawing/2014/main" id="{8A700C93-6159-974F-91DA-917E3A915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4163" y="274638"/>
            <a:ext cx="8402637" cy="825500"/>
          </a:xfrm>
        </p:spPr>
        <p:txBody>
          <a:bodyPr rIns="132080"/>
          <a:lstStyle/>
          <a:p>
            <a:pPr eaLnBrk="1" hangingPunct="1"/>
            <a:r>
              <a:rPr lang="en-US" altLang="en-US" sz="3200"/>
              <a:t>Binary Tree Implementations</a:t>
            </a:r>
            <a:endParaRPr lang="en-US" altLang="en-US" sz="3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2226" name="Picture 9">
            <a:extLst>
              <a:ext uri="{FF2B5EF4-FFF2-40B4-BE49-F238E27FC236}">
                <a16:creationId xmlns:a16="http://schemas.microsoft.com/office/drawing/2014/main" id="{AF20484E-008D-CA44-B1EF-0A82F6406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975" y="1947863"/>
            <a:ext cx="441007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Picture 10">
            <a:extLst>
              <a:ext uri="{FF2B5EF4-FFF2-40B4-BE49-F238E27FC236}">
                <a16:creationId xmlns:a16="http://schemas.microsoft.com/office/drawing/2014/main" id="{98938AC1-314E-A64E-902F-76568E498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4311650"/>
            <a:ext cx="6543675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TextBox 1">
            <a:extLst>
              <a:ext uri="{FF2B5EF4-FFF2-40B4-BE49-F238E27FC236}">
                <a16:creationId xmlns:a16="http://schemas.microsoft.com/office/drawing/2014/main" id="{19098CBB-BD39-314B-A5A0-4070F1F3B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163" y="1203325"/>
            <a:ext cx="7648575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/>
              <a:t>The most common implementation of a tree uses a linked structure:</a:t>
            </a:r>
          </a:p>
          <a:p>
            <a:pPr lvl="1" eaLnBrk="1" hangingPunct="1"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lang="en-US" altLang="en-US" sz="2000"/>
              <a:t>A node in a binary tree: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394117-E35E-AA4F-973B-591FE28DE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163" y="3597275"/>
            <a:ext cx="822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lang="en-US" altLang="en-US" sz="2000"/>
              <a:t>The binary tree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treeA</a:t>
            </a:r>
            <a:r>
              <a:rPr lang="en-US" altLang="en-US" sz="2000"/>
              <a:t> shares nodes with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treeB</a:t>
            </a:r>
            <a:r>
              <a:rPr lang="en-US" altLang="en-US" sz="2000"/>
              <a:t> and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treeC: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5626841-4062-554E-8C3C-2769BF1070C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5826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 of Binary Tree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780685E-EBBE-9549-AECD-27CF3A47A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857250"/>
            <a:ext cx="8562975" cy="580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// represent each leaf as a one-node tree</a:t>
            </a: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BinaryTreeInterface&lt;String&gt; dTree = new BinaryTree&lt;String&gt; ();</a:t>
            </a: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dTree.setTree("D");</a:t>
            </a: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BinaryTreeInterface&lt;String&gt; fTree = new BinaryTree&lt;String&gt; ();</a:t>
            </a: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fTree.setTree("F");</a:t>
            </a: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BinaryTreeInterface&lt;String&gt; gTree = new BinaryTree&lt;String&gt; ();</a:t>
            </a: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gTree.setTree("G");</a:t>
            </a: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BinaryTreeInterface&lt;String&gt; emptyTree = new BinaryTree&lt;String&gt; ();</a:t>
            </a: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BinaryTreeInterface&lt;String&gt; hTree = new BinaryTree&lt;String&gt; ();</a:t>
            </a: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hTree.setTree("H");</a:t>
            </a: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endParaRPr lang="en-US" alt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             // form larger subtrees</a:t>
            </a: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BinaryTreeInterface&lt;String&gt; eTree = new BinaryTree&lt;String&gt; ();</a:t>
            </a: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eTree.setTree("E", fTree, gTree); // subtree rooted at E</a:t>
            </a: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endParaRPr lang="en-US" alt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BinaryTreeInterface&lt;String&gt; bTree = new BinaryTree&lt;String&gt; ();</a:t>
            </a: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bTree.setTree("B", dTree, eTree); // subtree rooted at B</a:t>
            </a: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endParaRPr lang="en-US" alt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BinaryTreeInterface&lt;String&gt; cTree = new BinaryTree&lt;String&gt; ();</a:t>
            </a: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cTree.setTree("C", emptyTree, hTree); // subtree rooted at C</a:t>
            </a: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endParaRPr lang="en-US" alt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BinaryTreeInterface&lt;String&gt; aTree = new BinaryTree&lt;String&gt; ();</a:t>
            </a: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Tx/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aTree.setTree("A", bTree, cTree); // desired tree rooted at A</a:t>
            </a: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alt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>
            <a:extLst>
              <a:ext uri="{FF2B5EF4-FFF2-40B4-BE49-F238E27FC236}">
                <a16:creationId xmlns:a16="http://schemas.microsoft.com/office/drawing/2014/main" id="{2E1AB151-57E6-FB44-BD73-12A1E0D2F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Example cnt.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78533369-1249-6347-91FC-6F559E39C2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950" y="1211263"/>
            <a:ext cx="8772525" cy="5326062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dirty="0"/>
              <a:t>The following binary tree is produced: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marL="0" indent="0" eaLnBrk="1" hangingPunct="1">
              <a:buFontTx/>
              <a:buNone/>
              <a:defRPr/>
            </a:pPr>
            <a:endParaRPr lang="en-US" dirty="0"/>
          </a:p>
          <a:p>
            <a:pPr algn="ctr" eaLnBrk="1" hangingPunct="1">
              <a:buFont typeface="Wingdings" pitchFamily="2" charset="2"/>
              <a:buNone/>
              <a:defRPr/>
            </a:pPr>
            <a:endParaRPr lang="en-US" sz="1800" dirty="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// display root, height, number of nodes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("Root of tree contains "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aTree.getRootData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("Height of tree is "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aTree.getHeight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("Tree has "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aTree.getNumberOfNodes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 + " nodes");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// display nodes in preorder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System.out.print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("A preorder traversal visits nodes in this order:");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Iterator&lt;String&gt; preorder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aTree.getPreorderIterator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while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preorder.hasNext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System.out.print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preorder.next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 + " ");</a:t>
            </a:r>
          </a:p>
        </p:txBody>
      </p:sp>
      <p:grpSp>
        <p:nvGrpSpPr>
          <p:cNvPr id="55299" name="Group 7">
            <a:extLst>
              <a:ext uri="{FF2B5EF4-FFF2-40B4-BE49-F238E27FC236}">
                <a16:creationId xmlns:a16="http://schemas.microsoft.com/office/drawing/2014/main" id="{26087421-05F6-D54D-A6BC-FFB73FC22979}"/>
              </a:ext>
            </a:extLst>
          </p:cNvPr>
          <p:cNvGrpSpPr>
            <a:grpSpLocks/>
          </p:cNvGrpSpPr>
          <p:nvPr/>
        </p:nvGrpSpPr>
        <p:grpSpPr bwMode="auto">
          <a:xfrm>
            <a:off x="5473700" y="715963"/>
            <a:ext cx="3460750" cy="3016250"/>
            <a:chOff x="1601" y="1425"/>
            <a:chExt cx="2909" cy="2304"/>
          </a:xfrm>
        </p:grpSpPr>
        <p:sp>
          <p:nvSpPr>
            <p:cNvPr id="55301" name="Rectangle 6">
              <a:extLst>
                <a:ext uri="{FF2B5EF4-FFF2-40B4-BE49-F238E27FC236}">
                  <a16:creationId xmlns:a16="http://schemas.microsoft.com/office/drawing/2014/main" id="{78E76D48-D8CD-C841-88AD-5C4795221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1" y="1425"/>
              <a:ext cx="2909" cy="2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Calibri" panose="020F0502020204030204" pitchFamily="34" charset="0"/>
              </a:endParaRPr>
            </a:p>
          </p:txBody>
        </p:sp>
        <p:pic>
          <p:nvPicPr>
            <p:cNvPr id="2" name="Picture 5" descr="fg25_13">
              <a:extLst>
                <a:ext uri="{FF2B5EF4-FFF2-40B4-BE49-F238E27FC236}">
                  <a16:creationId xmlns:a16="http://schemas.microsoft.com/office/drawing/2014/main" id="{BC162CAE-18D9-494C-9CC2-E1C842680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3" y="1453"/>
              <a:ext cx="2803" cy="2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7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76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76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76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76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76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765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765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3">
            <a:extLst>
              <a:ext uri="{FF2B5EF4-FFF2-40B4-BE49-F238E27FC236}">
                <a16:creationId xmlns:a16="http://schemas.microsoft.com/office/drawing/2014/main" id="{21EA875E-AF17-6141-98FB-C041182E95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9888" y="0"/>
            <a:ext cx="8402637" cy="1143000"/>
          </a:xfrm>
        </p:spPr>
        <p:txBody>
          <a:bodyPr rIns="132080"/>
          <a:lstStyle/>
          <a:p>
            <a:pPr eaLnBrk="1" hangingPunct="1"/>
            <a:r>
              <a:rPr lang="en-US" altLang="en-US" sz="3200"/>
              <a:t>Binary Tree Implementations</a:t>
            </a:r>
            <a:endParaRPr lang="en-US" altLang="en-US" sz="3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7346" name="Picture 3">
            <a:extLst>
              <a:ext uri="{FF2B5EF4-FFF2-40B4-BE49-F238E27FC236}">
                <a16:creationId xmlns:a16="http://schemas.microsoft.com/office/drawing/2014/main" id="{F697DFB3-063A-EF46-A15B-99F6AC7CB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3044825"/>
            <a:ext cx="588645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1F3B7D-0914-454A-B976-D9F60BA24CAA}"/>
              </a:ext>
            </a:extLst>
          </p:cNvPr>
          <p:cNvSpPr txBox="1"/>
          <p:nvPr/>
        </p:nvSpPr>
        <p:spPr>
          <a:xfrm>
            <a:off x="196850" y="917575"/>
            <a:ext cx="8828088" cy="138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sz="2400" kern="0" dirty="0">
                <a:latin typeface="+mn-lt"/>
                <a:cs typeface="Arial" charset="0"/>
              </a:rPr>
              <a:t>Another way of representing a binary tree is to use an array.  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latin typeface="+mn-lt"/>
                <a:cs typeface="Arial" charset="0"/>
              </a:rPr>
              <a:t>The items in the tree are assigned locations in the array in a level-order fashion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latin typeface="+mn-lt"/>
                <a:cs typeface="Arial" charset="0"/>
              </a:rPr>
              <a:t>Notice that gaps in the array correspond to missing nodes in the tree:</a:t>
            </a:r>
          </a:p>
        </p:txBody>
      </p:sp>
      <p:pic>
        <p:nvPicPr>
          <p:cNvPr id="57348" name="Picture 2">
            <a:extLst>
              <a:ext uri="{FF2B5EF4-FFF2-40B4-BE49-F238E27FC236}">
                <a16:creationId xmlns:a16="http://schemas.microsoft.com/office/drawing/2014/main" id="{FAC4DB78-E8A6-BD48-BF67-C3018A369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3" y="2301875"/>
            <a:ext cx="2041525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236B85-B292-DB4E-A2C6-55C5B72E0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50" y="4379913"/>
            <a:ext cx="8828088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i="1" dirty="0"/>
              <a:t>What are the indices of the </a:t>
            </a:r>
            <a:r>
              <a:rPr lang="en-US" altLang="en-US" sz="2000" b="1" i="1" dirty="0">
                <a:solidFill>
                  <a:srgbClr val="FF0000"/>
                </a:solidFill>
              </a:rPr>
              <a:t>children</a:t>
            </a:r>
            <a:r>
              <a:rPr lang="en-US" altLang="en-US" sz="2000" i="1" dirty="0">
                <a:solidFill>
                  <a:srgbClr val="FF0000"/>
                </a:solidFill>
              </a:rPr>
              <a:t> of the node stored at index </a:t>
            </a:r>
            <a:r>
              <a:rPr lang="en-US" altLang="en-US" sz="2000" b="1" i="1" dirty="0" err="1">
                <a:solidFill>
                  <a:srgbClr val="FF0000"/>
                </a:solidFill>
              </a:rPr>
              <a:t>i</a:t>
            </a:r>
            <a:r>
              <a:rPr lang="en-US" altLang="en-US" sz="2000" i="1" dirty="0"/>
              <a:t>?</a:t>
            </a:r>
          </a:p>
          <a:p>
            <a:pPr lvl="1" eaLnBrk="1" hangingPunct="1"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lang="en-US" altLang="en-US" sz="1800" dirty="0"/>
              <a:t>The left child is located at index </a:t>
            </a:r>
            <a:r>
              <a:rPr lang="en-US" altLang="en-US" sz="1800" b="1" dirty="0"/>
              <a:t>2i + 1</a:t>
            </a:r>
            <a:r>
              <a:rPr lang="en-US" altLang="en-US" sz="1800" dirty="0"/>
              <a:t>, and the right child is at index </a:t>
            </a:r>
            <a:r>
              <a:rPr lang="en-US" altLang="en-US" sz="1800" b="1" dirty="0"/>
              <a:t>2i + 2</a:t>
            </a:r>
            <a:r>
              <a:rPr lang="en-US" altLang="en-US" sz="1800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i="1" dirty="0"/>
              <a:t>What is the </a:t>
            </a:r>
            <a:r>
              <a:rPr lang="en-US" altLang="en-US" sz="2000" b="1" i="1" dirty="0">
                <a:solidFill>
                  <a:srgbClr val="FF0000"/>
                </a:solidFill>
              </a:rPr>
              <a:t>parent</a:t>
            </a:r>
            <a:r>
              <a:rPr lang="en-US" altLang="en-US" sz="2000" i="1" dirty="0">
                <a:solidFill>
                  <a:srgbClr val="FF0000"/>
                </a:solidFill>
              </a:rPr>
              <a:t> of the node stored at index </a:t>
            </a:r>
            <a:r>
              <a:rPr lang="en-US" altLang="en-US" sz="2000" b="1" i="1" dirty="0" err="1">
                <a:solidFill>
                  <a:srgbClr val="FF0000"/>
                </a:solidFill>
              </a:rPr>
              <a:t>i</a:t>
            </a:r>
            <a:r>
              <a:rPr lang="en-US" altLang="en-US" sz="2000" i="1" dirty="0"/>
              <a:t>?</a:t>
            </a:r>
          </a:p>
          <a:p>
            <a:pPr lvl="1" eaLnBrk="1" hangingPunct="1"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lang="en-US" altLang="en-US" sz="1800" dirty="0"/>
              <a:t>The parent is the node at index </a:t>
            </a:r>
            <a:r>
              <a:rPr lang="en-US" altLang="en-US" sz="1800" b="1" dirty="0"/>
              <a:t>(</a:t>
            </a:r>
            <a:r>
              <a:rPr lang="en-US" altLang="en-US" sz="1800" b="1" dirty="0" err="1"/>
              <a:t>i</a:t>
            </a:r>
            <a:r>
              <a:rPr lang="en-US" altLang="en-US" sz="1800" b="1" dirty="0"/>
              <a:t> – 1) ⁄ 2</a:t>
            </a:r>
            <a:r>
              <a:rPr lang="en-US" altLang="en-US" sz="1800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i="1" dirty="0"/>
              <a:t>What are the advantages and disadvantages of this representation?</a:t>
            </a:r>
          </a:p>
          <a:p>
            <a:pPr lvl="1"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lang="en-US" altLang="en-US" sz="1800" dirty="0"/>
              <a:t>The </a:t>
            </a:r>
            <a:r>
              <a:rPr lang="en-US" altLang="en-US" sz="1800" b="1" dirty="0"/>
              <a:t>advantage</a:t>
            </a:r>
            <a:r>
              <a:rPr lang="en-US" altLang="en-US" sz="1800" dirty="0"/>
              <a:t> of this representation is that it allows one to save the space needed for the two links in the nodes and to find “relatives” quickly. </a:t>
            </a:r>
          </a:p>
          <a:p>
            <a:pPr lvl="1"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lang="en-US" altLang="en-US" sz="1800" dirty="0"/>
              <a:t>The </a:t>
            </a:r>
            <a:r>
              <a:rPr lang="en-US" altLang="en-US" sz="1800" b="1" dirty="0"/>
              <a:t>disadvantage</a:t>
            </a:r>
            <a:r>
              <a:rPr lang="en-US" altLang="en-US" sz="1800" dirty="0"/>
              <a:t> is that it wastes space if the tree is not close to complete.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3">
            <a:extLst>
              <a:ext uri="{FF2B5EF4-FFF2-40B4-BE49-F238E27FC236}">
                <a16:creationId xmlns:a16="http://schemas.microsoft.com/office/drawing/2014/main" id="{2EAB8DF0-7579-8346-BECF-8A77EB3FE5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8113" y="127000"/>
            <a:ext cx="9005887" cy="1143000"/>
          </a:xfrm>
        </p:spPr>
        <p:txBody>
          <a:bodyPr rIns="132080"/>
          <a:lstStyle/>
          <a:p>
            <a:pPr eaLnBrk="1" hangingPunct="1"/>
            <a:r>
              <a:rPr lang="en-US" altLang="en-US" sz="3200" dirty="0"/>
              <a:t>Which data structures could be used to implement iterators?</a:t>
            </a:r>
            <a:endParaRPr lang="en-US" alt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8370" name="Picture 6">
            <a:extLst>
              <a:ext uri="{FF2B5EF4-FFF2-40B4-BE49-F238E27FC236}">
                <a16:creationId xmlns:a16="http://schemas.microsoft.com/office/drawing/2014/main" id="{D798AAC8-1ACE-FB42-9FED-2B79B436D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3994964"/>
            <a:ext cx="20002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Picture 8">
            <a:extLst>
              <a:ext uri="{FF2B5EF4-FFF2-40B4-BE49-F238E27FC236}">
                <a16:creationId xmlns:a16="http://schemas.microsoft.com/office/drawing/2014/main" id="{ED2C6CDC-0C4E-DB4C-B622-91168DEDE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13" y="4976813"/>
            <a:ext cx="6323012" cy="178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DC18D2-8E01-E944-87FE-801D2313722F}"/>
              </a:ext>
            </a:extLst>
          </p:cNvPr>
          <p:cNvSpPr txBox="1"/>
          <p:nvPr/>
        </p:nvSpPr>
        <p:spPr>
          <a:xfrm>
            <a:off x="66675" y="6168252"/>
            <a:ext cx="2560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000" dirty="0" err="1">
                <a:solidFill>
                  <a:srgbClr val="FF0000"/>
                </a:solidFill>
                <a:latin typeface="+mn-lt"/>
                <a:cs typeface="Arial" charset="0"/>
              </a:rPr>
              <a:t>Inorder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Arial" charset="0"/>
              </a:rPr>
              <a:t> traversal</a:t>
            </a:r>
          </a:p>
        </p:txBody>
      </p:sp>
      <p:pic>
        <p:nvPicPr>
          <p:cNvPr id="34822" name="Picture 6">
            <a:extLst>
              <a:ext uri="{FF2B5EF4-FFF2-40B4-BE49-F238E27FC236}">
                <a16:creationId xmlns:a16="http://schemas.microsoft.com/office/drawing/2014/main" id="{3159A96E-E2AD-4A4A-A886-B3E384E37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575" y="844550"/>
            <a:ext cx="5111750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776E01-0D72-E44E-BD2D-17CF5C0A6A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214438"/>
            <a:ext cx="38671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A7640-307C-5549-BBAC-52942BA6E25C}"/>
              </a:ext>
            </a:extLst>
          </p:cNvPr>
          <p:cNvSpPr txBox="1"/>
          <p:nvPr/>
        </p:nvSpPr>
        <p:spPr>
          <a:xfrm>
            <a:off x="2385683" y="3349110"/>
            <a:ext cx="103315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recursive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1E5112-35A1-5D40-9477-98E7D8256875}"/>
              </a:ext>
            </a:extLst>
          </p:cNvPr>
          <p:cNvSpPr txBox="1"/>
          <p:nvPr/>
        </p:nvSpPr>
        <p:spPr>
          <a:xfrm>
            <a:off x="7466343" y="614640"/>
            <a:ext cx="103315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iterative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3">
            <a:extLst>
              <a:ext uri="{FF2B5EF4-FFF2-40B4-BE49-F238E27FC236}">
                <a16:creationId xmlns:a16="http://schemas.microsoft.com/office/drawing/2014/main" id="{6A0B2C8D-7BC8-3F4E-A722-1D2E4FF136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8113" y="127000"/>
            <a:ext cx="9005887" cy="1143000"/>
          </a:xfrm>
        </p:spPr>
        <p:txBody>
          <a:bodyPr rIns="132080"/>
          <a:lstStyle/>
          <a:p>
            <a:pPr eaLnBrk="1" hangingPunct="1"/>
            <a:r>
              <a:rPr lang="en-US" altLang="en-US" sz="3200"/>
              <a:t>Trace </a:t>
            </a:r>
            <a:r>
              <a:rPr lang="en-US" alt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inorderTraverse</a:t>
            </a:r>
            <a:r>
              <a:rPr lang="en-US" altLang="en-US" sz="3200"/>
              <a:t> method with the following tree:</a:t>
            </a:r>
            <a:endParaRPr lang="en-US" altLang="en-US" sz="3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9394" name="Picture 6">
            <a:extLst>
              <a:ext uri="{FF2B5EF4-FFF2-40B4-BE49-F238E27FC236}">
                <a16:creationId xmlns:a16="http://schemas.microsoft.com/office/drawing/2014/main" id="{9C76E21E-3801-5543-A3BC-A09E9774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3" y="965200"/>
            <a:ext cx="5419725" cy="428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9395" name="Group 7">
            <a:extLst>
              <a:ext uri="{FF2B5EF4-FFF2-40B4-BE49-F238E27FC236}">
                <a16:creationId xmlns:a16="http://schemas.microsoft.com/office/drawing/2014/main" id="{5BA2EC9B-6998-EA44-A513-941A557498FF}"/>
              </a:ext>
            </a:extLst>
          </p:cNvPr>
          <p:cNvGrpSpPr>
            <a:grpSpLocks/>
          </p:cNvGrpSpPr>
          <p:nvPr/>
        </p:nvGrpSpPr>
        <p:grpSpPr bwMode="auto">
          <a:xfrm>
            <a:off x="252413" y="2074863"/>
            <a:ext cx="2919412" cy="2506662"/>
            <a:chOff x="1601" y="1425"/>
            <a:chExt cx="2909" cy="2304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0DDBEE08-53CF-1144-B6AB-EE4331C0B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1" y="1425"/>
              <a:ext cx="2909" cy="2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Calibri" panose="020F0502020204030204" pitchFamily="34" charset="0"/>
              </a:endParaRPr>
            </a:p>
          </p:txBody>
        </p:sp>
        <p:pic>
          <p:nvPicPr>
            <p:cNvPr id="59398" name="Picture 5" descr="fg25_13">
              <a:extLst>
                <a:ext uri="{FF2B5EF4-FFF2-40B4-BE49-F238E27FC236}">
                  <a16:creationId xmlns:a16="http://schemas.microsoft.com/office/drawing/2014/main" id="{6798CB12-F3CA-364E-AA68-27CB76047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3" y="1453"/>
              <a:ext cx="2803" cy="2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6D3ED2C-26DD-994B-B8BF-01BE54805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63120" y="3580606"/>
            <a:ext cx="1452562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9" name="Picture 5">
            <a:extLst>
              <a:ext uri="{FF2B5EF4-FFF2-40B4-BE49-F238E27FC236}">
                <a16:creationId xmlns:a16="http://schemas.microsoft.com/office/drawing/2014/main" id="{17094F83-8022-0841-8CB7-F0B3D6FF6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1417638"/>
            <a:ext cx="69151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8" name="Picture 6">
            <a:extLst>
              <a:ext uri="{FF2B5EF4-FFF2-40B4-BE49-F238E27FC236}">
                <a16:creationId xmlns:a16="http://schemas.microsoft.com/office/drawing/2014/main" id="{2A4D9E76-342E-BD41-A529-1ADBA1613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088" y="2693193"/>
            <a:ext cx="180022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7">
            <a:extLst>
              <a:ext uri="{FF2B5EF4-FFF2-40B4-BE49-F238E27FC236}">
                <a16:creationId xmlns:a16="http://schemas.microsoft.com/office/drawing/2014/main" id="{996C008E-1033-2041-BC53-CE3F470C6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4146550"/>
            <a:ext cx="701992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FB9134-9247-094F-94DF-277C8E673908}"/>
              </a:ext>
            </a:extLst>
          </p:cNvPr>
          <p:cNvSpPr txBox="1"/>
          <p:nvPr/>
        </p:nvSpPr>
        <p:spPr>
          <a:xfrm>
            <a:off x="198437" y="3468688"/>
            <a:ext cx="72473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  <a:cs typeface="Arial" charset="0"/>
              </a:rPr>
              <a:t>Preorder traversal</a:t>
            </a:r>
            <a:r>
              <a:rPr lang="en-US" sz="2000" dirty="0">
                <a:latin typeface="+mn-lt"/>
                <a:cs typeface="Arial" charset="0"/>
              </a:rPr>
              <a:t> </a:t>
            </a:r>
            <a:r>
              <a:rPr lang="en-US" sz="1400" dirty="0">
                <a:latin typeface="+mn-lt"/>
                <a:cs typeface="Arial" charset="0"/>
              </a:rPr>
              <a:t>(pushes a node’s children onto the stack in the opposite order)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BADF11-1299-5F45-A885-C04BA5CCFAA2}"/>
              </a:ext>
            </a:extLst>
          </p:cNvPr>
          <p:cNvSpPr txBox="1"/>
          <p:nvPr/>
        </p:nvSpPr>
        <p:spPr>
          <a:xfrm>
            <a:off x="198438" y="6099175"/>
            <a:ext cx="53387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 err="1">
                <a:solidFill>
                  <a:srgbClr val="FF0000"/>
                </a:solidFill>
                <a:latin typeface="+mn-lt"/>
                <a:cs typeface="Arial" charset="0"/>
              </a:rPr>
              <a:t>Postorder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Arial" charset="0"/>
              </a:rPr>
              <a:t> traversal</a:t>
            </a:r>
          </a:p>
        </p:txBody>
      </p:sp>
      <p:sp>
        <p:nvSpPr>
          <p:cNvPr id="60422" name="Title 1">
            <a:extLst>
              <a:ext uri="{FF2B5EF4-FFF2-40B4-BE49-F238E27FC236}">
                <a16:creationId xmlns:a16="http://schemas.microsoft.com/office/drawing/2014/main" id="{590F032E-39A9-644E-96E8-67E6A5E46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Which data structures could be used to implement iterators?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3">
            <a:extLst>
              <a:ext uri="{FF2B5EF4-FFF2-40B4-BE49-F238E27FC236}">
                <a16:creationId xmlns:a16="http://schemas.microsoft.com/office/drawing/2014/main" id="{E06C1575-2A12-024D-802D-1D366E626A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4163" y="274638"/>
            <a:ext cx="8402637" cy="1143000"/>
          </a:xfrm>
        </p:spPr>
        <p:txBody>
          <a:bodyPr rIns="132080"/>
          <a:lstStyle/>
          <a:p>
            <a:pPr eaLnBrk="1" hangingPunct="1"/>
            <a:r>
              <a:rPr lang="en-US" altLang="en-US" sz="3200"/>
              <a:t>Which data structures could be used to implement iterators?</a:t>
            </a:r>
            <a:endParaRPr lang="en-US" altLang="en-US" sz="3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1443" name="Picture 6">
            <a:extLst>
              <a:ext uri="{FF2B5EF4-FFF2-40B4-BE49-F238E27FC236}">
                <a16:creationId xmlns:a16="http://schemas.microsoft.com/office/drawing/2014/main" id="{4EFD85D3-B15D-F84C-9D24-EAA625AD8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880" y="1417638"/>
            <a:ext cx="180022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99D286-87F7-2446-B2D7-723EC540D91B}"/>
              </a:ext>
            </a:extLst>
          </p:cNvPr>
          <p:cNvSpPr txBox="1"/>
          <p:nvPr/>
        </p:nvSpPr>
        <p:spPr>
          <a:xfrm>
            <a:off x="2338661" y="3645243"/>
            <a:ext cx="557291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Arial" charset="0"/>
              </a:rPr>
              <a:t>Level order traversal</a:t>
            </a:r>
            <a:r>
              <a:rPr lang="en-US" sz="2400" b="1" dirty="0">
                <a:latin typeface="+mn-lt"/>
                <a:cs typeface="Arial" charset="0"/>
              </a:rPr>
              <a:t>: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  <a:cs typeface="Arial" charset="0"/>
              </a:rPr>
              <a:t>implemented with </a:t>
            </a:r>
            <a:r>
              <a:rPr lang="en-US" sz="2000" b="1" dirty="0">
                <a:latin typeface="+mn-lt"/>
                <a:cs typeface="Arial" charset="0"/>
              </a:rPr>
              <a:t>a queue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  <a:cs typeface="Arial" charset="0"/>
              </a:rPr>
              <a:t>first </a:t>
            </a:r>
            <a:r>
              <a:rPr lang="en-US" sz="2000" dirty="0" err="1">
                <a:latin typeface="+mn-lt"/>
                <a:cs typeface="Arial" charset="0"/>
              </a:rPr>
              <a:t>enqueues</a:t>
            </a:r>
            <a:r>
              <a:rPr lang="en-US" sz="2000" dirty="0">
                <a:latin typeface="+mn-lt"/>
                <a:cs typeface="Arial" charset="0"/>
              </a:rPr>
              <a:t> the root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  <a:cs typeface="Arial" charset="0"/>
              </a:rPr>
              <a:t>while the queue is not empty: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 err="1">
                <a:latin typeface="+mn-lt"/>
                <a:cs typeface="Arial" charset="0"/>
              </a:rPr>
              <a:t>dequeues</a:t>
            </a:r>
            <a:r>
              <a:rPr lang="en-US" sz="2000" dirty="0">
                <a:latin typeface="+mn-lt"/>
                <a:cs typeface="Arial" charset="0"/>
              </a:rPr>
              <a:t> a node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  <a:cs typeface="Arial" charset="0"/>
              </a:rPr>
              <a:t>visits the node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 err="1">
                <a:latin typeface="+mn-lt"/>
                <a:cs typeface="Arial" charset="0"/>
              </a:rPr>
              <a:t>enqueues</a:t>
            </a:r>
            <a:r>
              <a:rPr lang="en-US" sz="2000" dirty="0">
                <a:latin typeface="+mn-lt"/>
                <a:cs typeface="Arial" charset="0"/>
              </a:rPr>
              <a:t> the node’s children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+mn-lt"/>
              <a:cs typeface="Arial" charset="0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>
            <a:extLst>
              <a:ext uri="{FF2B5EF4-FFF2-40B4-BE49-F238E27FC236}">
                <a16:creationId xmlns:a16="http://schemas.microsoft.com/office/drawing/2014/main" id="{A9F84220-DB8D-0C45-8B82-15DB74ECD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Objectives</a:t>
            </a:r>
          </a:p>
        </p:txBody>
      </p:sp>
      <p:sp>
        <p:nvSpPr>
          <p:cNvPr id="10242" name="Content Placeholder 2">
            <a:extLst>
              <a:ext uri="{FF2B5EF4-FFF2-40B4-BE49-F238E27FC236}">
                <a16:creationId xmlns:a16="http://schemas.microsoft.com/office/drawing/2014/main" id="{919C96E1-61C9-9449-A30B-09EF37B8D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593850"/>
            <a:ext cx="8229600" cy="4646613"/>
          </a:xfrm>
        </p:spPr>
        <p:txBody>
          <a:bodyPr/>
          <a:lstStyle/>
          <a:p>
            <a:r>
              <a:rPr lang="en-US" altLang="en-US"/>
              <a:t>Describe binary trees, general trees, using standard terminology</a:t>
            </a:r>
          </a:p>
          <a:p>
            <a:r>
              <a:rPr lang="en-US" altLang="en-US"/>
              <a:t>Traverse tree in one of four ways: preorder, postorder, inorder, level order</a:t>
            </a:r>
          </a:p>
          <a:p>
            <a:r>
              <a:rPr lang="en-US" altLang="en-US"/>
              <a:t>Give examples of binary trees: expression trees, decision trees, binary search trees, and heaps</a:t>
            </a:r>
          </a:p>
          <a:p>
            <a:r>
              <a:rPr lang="en-US" altLang="en-US"/>
              <a:t>Give examples of general trees: including parse trees, game trees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371B888B-7CDE-864F-AF58-C5C0DBC5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rgbClr val="FF0000"/>
                </a:solidFill>
              </a:rPr>
              <a:t>Expression Trees</a:t>
            </a:r>
          </a:p>
        </p:txBody>
      </p:sp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id="{259E3476-7910-2148-A21A-C99F59BEE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Use binary tree to represent expressions</a:t>
            </a:r>
          </a:p>
          <a:p>
            <a:pPr lvl="1"/>
            <a:r>
              <a:rPr lang="en-US" altLang="en-US"/>
              <a:t>Two operands</a:t>
            </a:r>
          </a:p>
          <a:p>
            <a:pPr lvl="1"/>
            <a:r>
              <a:rPr lang="en-US" altLang="en-US"/>
              <a:t>One binary operator</a:t>
            </a:r>
          </a:p>
          <a:p>
            <a:pPr lvl="1"/>
            <a:r>
              <a:rPr lang="en-US" altLang="en-US"/>
              <a:t>The operator is the root</a:t>
            </a:r>
          </a:p>
          <a:p>
            <a:r>
              <a:rPr lang="en-US" altLang="en-US"/>
              <a:t>Can be used to evaluate an expression</a:t>
            </a:r>
          </a:p>
          <a:p>
            <a:pPr lvl="1"/>
            <a:r>
              <a:rPr lang="en-US" altLang="en-US"/>
              <a:t>Post order traversal</a:t>
            </a:r>
          </a:p>
          <a:p>
            <a:pPr lvl="1"/>
            <a:r>
              <a:rPr lang="en-US" altLang="en-US"/>
              <a:t>Each operand, then the operator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>
            <a:extLst>
              <a:ext uri="{FF2B5EF4-FFF2-40B4-BE49-F238E27FC236}">
                <a16:creationId xmlns:a16="http://schemas.microsoft.com/office/drawing/2014/main" id="{AD844C0C-19AB-B647-BBBC-0D1B3B54D5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218488" cy="866775"/>
          </a:xfrm>
        </p:spPr>
        <p:txBody>
          <a:bodyPr/>
          <a:lstStyle/>
          <a:p>
            <a:pPr eaLnBrk="1" hangingPunct="1"/>
            <a:r>
              <a:rPr lang="en-US" altLang="en-US" sz="3200"/>
              <a:t>Expression Trees for Algebraic Expressions</a:t>
            </a:r>
          </a:p>
        </p:txBody>
      </p:sp>
      <p:sp>
        <p:nvSpPr>
          <p:cNvPr id="62467" name="Rectangle 7">
            <a:extLst>
              <a:ext uri="{FF2B5EF4-FFF2-40B4-BE49-F238E27FC236}">
                <a16:creationId xmlns:a16="http://schemas.microsoft.com/office/drawing/2014/main" id="{CA3ABE31-ABB1-6D40-A0DF-D9494CD6E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525" y="1517650"/>
            <a:ext cx="7377113" cy="3595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pic>
        <p:nvPicPr>
          <p:cNvPr id="63491" name="Picture 6" descr="fg25_14">
            <a:extLst>
              <a:ext uri="{FF2B5EF4-FFF2-40B4-BE49-F238E27FC236}">
                <a16:creationId xmlns:a16="http://schemas.microsoft.com/office/drawing/2014/main" id="{B5377528-3163-D74C-BA01-E36766583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3" y="1657350"/>
            <a:ext cx="7183437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Text Box 8">
            <a:extLst>
              <a:ext uri="{FF2B5EF4-FFF2-40B4-BE49-F238E27FC236}">
                <a16:creationId xmlns:a16="http://schemas.microsoft.com/office/drawing/2014/main" id="{80369191-57C8-A149-98DF-A2DD264E1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5" y="4618038"/>
            <a:ext cx="3441700" cy="396875"/>
          </a:xfrm>
          <a:prstGeom prst="rect">
            <a:avLst/>
          </a:prstGeom>
          <a:noFill/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000" b="1">
              <a:latin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872721-555D-EC4E-9D4B-34148F17A8E6}"/>
              </a:ext>
            </a:extLst>
          </p:cNvPr>
          <p:cNvSpPr txBox="1"/>
          <p:nvPr/>
        </p:nvSpPr>
        <p:spPr>
          <a:xfrm>
            <a:off x="261938" y="5462588"/>
            <a:ext cx="8609012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cs typeface="Arial" charset="0"/>
              </a:rPr>
              <a:t>Which traversal order would you use to evaluate an algebraic expression?</a:t>
            </a:r>
          </a:p>
          <a:p>
            <a:pPr lvl="1" eaLnBrk="1" hangingPunct="1">
              <a:buFont typeface="Arial" pitchFamily="34" charset="0"/>
              <a:buChar char="•"/>
              <a:defRPr/>
            </a:pPr>
            <a:r>
              <a:rPr lang="en-US" sz="2000" b="1" i="1" dirty="0" err="1">
                <a:solidFill>
                  <a:srgbClr val="FF0000"/>
                </a:solidFill>
                <a:latin typeface="+mn-lt"/>
                <a:cs typeface="Arial" charset="0"/>
              </a:rPr>
              <a:t>postorder</a:t>
            </a:r>
            <a:r>
              <a:rPr lang="en-US" sz="2000" b="1" i="1" dirty="0">
                <a:solidFill>
                  <a:srgbClr val="FF0000"/>
                </a:solidFill>
                <a:latin typeface="+mn-lt"/>
                <a:cs typeface="Arial" charset="0"/>
              </a:rPr>
              <a:t> traversal</a:t>
            </a:r>
            <a:r>
              <a:rPr lang="en-US" sz="2000" b="1" i="1" dirty="0">
                <a:latin typeface="+mn-lt"/>
                <a:cs typeface="Arial" charset="0"/>
              </a:rPr>
              <a:t> </a:t>
            </a:r>
            <a:r>
              <a:rPr lang="en-US" sz="2000" dirty="0">
                <a:latin typeface="+mn-lt"/>
                <a:cs typeface="Arial" charset="0"/>
              </a:rPr>
              <a:t>– need to know the values of the operands before we can perform the operation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cs typeface="Arial" charset="0"/>
              </a:rPr>
              <a:t>Draw the Expression Tree for: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(a * b + c * d) / 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36C62A-A1E7-164B-B671-B47C23C5B8A2}"/>
              </a:ext>
            </a:extLst>
          </p:cNvPr>
          <p:cNvSpPr/>
          <p:nvPr/>
        </p:nvSpPr>
        <p:spPr>
          <a:xfrm>
            <a:off x="4337050" y="2014538"/>
            <a:ext cx="1792288" cy="1901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B57525-9AD6-7D41-B9FB-234A33F64716}"/>
              </a:ext>
            </a:extLst>
          </p:cNvPr>
          <p:cNvSpPr/>
          <p:nvPr/>
        </p:nvSpPr>
        <p:spPr>
          <a:xfrm>
            <a:off x="6315075" y="2014538"/>
            <a:ext cx="1990725" cy="3090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8E0E2C30-439A-8545-9652-AE8D4DF8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388" y="127000"/>
            <a:ext cx="8229600" cy="800100"/>
          </a:xfrm>
        </p:spPr>
        <p:txBody>
          <a:bodyPr/>
          <a:lstStyle/>
          <a:p>
            <a:r>
              <a:rPr lang="en-US" altLang="en-US" sz="3200" dirty="0">
                <a:solidFill>
                  <a:srgbClr val="FF0000"/>
                </a:solidFill>
              </a:rPr>
              <a:t>Decision Trees</a:t>
            </a:r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E7408546-84B5-4341-8784-C8DB3CE3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1096963"/>
            <a:ext cx="8509000" cy="3400425"/>
          </a:xfrm>
        </p:spPr>
        <p:txBody>
          <a:bodyPr/>
          <a:lstStyle/>
          <a:p>
            <a:r>
              <a:rPr lang="en-US" altLang="en-US" sz="2400"/>
              <a:t>Used for expert systems</a:t>
            </a:r>
          </a:p>
          <a:p>
            <a:pPr lvl="1"/>
            <a:r>
              <a:rPr lang="en-US" altLang="en-US" sz="2000"/>
              <a:t>Helps users solve problems</a:t>
            </a:r>
          </a:p>
          <a:p>
            <a:pPr lvl="1"/>
            <a:r>
              <a:rPr lang="en-US" altLang="en-US" sz="2000"/>
              <a:t>Parent node asks question</a:t>
            </a:r>
          </a:p>
          <a:p>
            <a:pPr lvl="1"/>
            <a:r>
              <a:rPr lang="en-US" altLang="en-US" sz="2000"/>
              <a:t>Child nodes provide conclusion or further question</a:t>
            </a:r>
          </a:p>
          <a:p>
            <a:r>
              <a:rPr lang="en-US" altLang="en-US" sz="2400"/>
              <a:t>Decision trees are generally n-ary</a:t>
            </a:r>
          </a:p>
          <a:p>
            <a:pPr lvl="1"/>
            <a:r>
              <a:rPr lang="en-US" altLang="en-US" sz="2000"/>
              <a:t>Expert system application often binary</a:t>
            </a:r>
          </a:p>
          <a:p>
            <a:r>
              <a:rPr lang="en-US" altLang="en-US" sz="2400"/>
              <a:t>Note interface for decision tree, </a:t>
            </a:r>
            <a:r>
              <a:rPr lang="en-US" altLang="en-US" sz="2400">
                <a:hlinkClick r:id="rId2"/>
              </a:rPr>
              <a:t>Listing 23-4</a:t>
            </a:r>
            <a:endParaRPr lang="en-US" altLang="en-US" sz="2400"/>
          </a:p>
        </p:txBody>
      </p:sp>
      <p:pic>
        <p:nvPicPr>
          <p:cNvPr id="64516" name="Picture 2">
            <a:extLst>
              <a:ext uri="{FF2B5EF4-FFF2-40B4-BE49-F238E27FC236}">
                <a16:creationId xmlns:a16="http://schemas.microsoft.com/office/drawing/2014/main" id="{97F9E5BC-E721-094B-A451-F7F2ADB98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3967163"/>
            <a:ext cx="5141912" cy="277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CB4F5DF1-7F98-4D4A-9263-3B8CDEE4D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Decision Trees</a:t>
            </a:r>
          </a:p>
        </p:txBody>
      </p:sp>
      <p:sp>
        <p:nvSpPr>
          <p:cNvPr id="66562" name="Content Placeholder 2">
            <a:extLst>
              <a:ext uri="{FF2B5EF4-FFF2-40B4-BE49-F238E27FC236}">
                <a16:creationId xmlns:a16="http://schemas.microsoft.com/office/drawing/2014/main" id="{68675FA8-6CA8-BA46-9F55-A71338F9A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200"/>
              <a:t>Consider a guessing game</a:t>
            </a:r>
          </a:p>
          <a:p>
            <a:pPr lvl="1"/>
            <a:r>
              <a:rPr lang="en-US" altLang="en-US" sz="2800"/>
              <a:t>Program asks yes/no questions</a:t>
            </a:r>
          </a:p>
          <a:p>
            <a:pPr lvl="1"/>
            <a:r>
              <a:rPr lang="en-US" altLang="en-US" sz="2800"/>
              <a:t>Adds to its own decision tree as game progresses</a:t>
            </a:r>
          </a:p>
          <a:p>
            <a:r>
              <a:rPr lang="en-US" altLang="en-US" sz="3200"/>
              <a:t>Example</a:t>
            </a:r>
          </a:p>
          <a:p>
            <a:endParaRPr lang="en-US" altLang="en-US" sz="3200"/>
          </a:p>
          <a:p>
            <a:r>
              <a:rPr lang="en-US" altLang="en-US" sz="3200"/>
              <a:t>View class</a:t>
            </a:r>
            <a:br>
              <a:rPr lang="en-US" altLang="en-US" sz="3200"/>
            </a:br>
            <a:r>
              <a:rPr lang="en-US" altLang="en-US" sz="3200" b="1">
                <a:latin typeface="Courier New" panose="02070309020205020404" pitchFamily="49" charset="0"/>
                <a:cs typeface="Courier New" panose="02070309020205020404" pitchFamily="49" charset="0"/>
              </a:rPr>
              <a:t>GuessingGame</a:t>
            </a:r>
            <a:r>
              <a:rPr lang="en-US" altLang="en-US" sz="3200"/>
              <a:t>, </a:t>
            </a:r>
            <a:r>
              <a:rPr lang="en-US" altLang="en-US" sz="3200">
                <a:hlinkClick r:id="rId2"/>
              </a:rPr>
              <a:t>Listing 23-5</a:t>
            </a:r>
            <a:endParaRPr lang="en-US" altLang="en-US" sz="3200"/>
          </a:p>
          <a:p>
            <a:endParaRPr lang="en-US" altLang="en-US" sz="3200"/>
          </a:p>
        </p:txBody>
      </p:sp>
      <p:pic>
        <p:nvPicPr>
          <p:cNvPr id="65540" name="Picture 2">
            <a:extLst>
              <a:ext uri="{FF2B5EF4-FFF2-40B4-BE49-F238E27FC236}">
                <a16:creationId xmlns:a16="http://schemas.microsoft.com/office/drawing/2014/main" id="{7CE560A0-0CD4-6240-BD33-B84599929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0" y="3448050"/>
            <a:ext cx="4378325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43DEDE7D-6FB7-1147-9E45-0181E8161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5100"/>
            <a:ext cx="8229600" cy="638175"/>
          </a:xfrm>
        </p:spPr>
        <p:txBody>
          <a:bodyPr/>
          <a:lstStyle/>
          <a:p>
            <a:r>
              <a:rPr lang="en-US" altLang="en-US" sz="2800"/>
              <a:t>Building decision tree for a guessing game</a:t>
            </a:r>
          </a:p>
        </p:txBody>
      </p:sp>
      <p:pic>
        <p:nvPicPr>
          <p:cNvPr id="66563" name="Picture 2">
            <a:extLst>
              <a:ext uri="{FF2B5EF4-FFF2-40B4-BE49-F238E27FC236}">
                <a16:creationId xmlns:a16="http://schemas.microsoft.com/office/drawing/2014/main" id="{DC6E94A3-376E-AB43-BE77-8EDF9A7AE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01700"/>
            <a:ext cx="6227763" cy="252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1D8A600-6867-6B44-A069-2F3337B6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05213"/>
            <a:ext cx="6219825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>
            <a:extLst>
              <a:ext uri="{FF2B5EF4-FFF2-40B4-BE49-F238E27FC236}">
                <a16:creationId xmlns:a16="http://schemas.microsoft.com/office/drawing/2014/main" id="{1320579F-1C59-D445-9BEA-2A97E3632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2012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0000"/>
                </a:solidFill>
              </a:rPr>
              <a:t>Binary Search Trees</a:t>
            </a:r>
          </a:p>
        </p:txBody>
      </p:sp>
      <p:sp>
        <p:nvSpPr>
          <p:cNvPr id="68610" name="Rectangle 3">
            <a:extLst>
              <a:ext uri="{FF2B5EF4-FFF2-40B4-BE49-F238E27FC236}">
                <a16:creationId xmlns:a16="http://schemas.microsoft.com/office/drawing/2014/main" id="{1DC27E72-9471-154C-A967-686E17DB81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8150" y="1123950"/>
            <a:ext cx="8229600" cy="5543550"/>
          </a:xfrm>
        </p:spPr>
        <p:txBody>
          <a:bodyPr/>
          <a:lstStyle/>
          <a:p>
            <a:pPr eaLnBrk="1" hangingPunct="1"/>
            <a:r>
              <a:rPr lang="en-US" altLang="en-US" sz="2400"/>
              <a:t>A </a:t>
            </a:r>
            <a:r>
              <a:rPr lang="en-US" altLang="en-US" sz="2400" b="1"/>
              <a:t>search tree </a:t>
            </a:r>
            <a:r>
              <a:rPr lang="en-US" altLang="en-US" sz="2400"/>
              <a:t>organizes its data so that a search is more efficient</a:t>
            </a:r>
          </a:p>
          <a:p>
            <a:pPr eaLnBrk="1" hangingPunct="1"/>
            <a:r>
              <a:rPr lang="en-US" altLang="en-US" sz="2400"/>
              <a:t>Binary search tree </a:t>
            </a:r>
          </a:p>
          <a:p>
            <a:pPr lvl="1" eaLnBrk="1" hangingPunct="1"/>
            <a:r>
              <a:rPr lang="en-US" altLang="en-US" sz="2000"/>
              <a:t>Nodes contain </a:t>
            </a:r>
            <a:r>
              <a:rPr lang="en-US" altLang="en-US" sz="2000">
                <a:latin typeface="Courier New" panose="02070309020205020404" pitchFamily="49" charset="0"/>
              </a:rPr>
              <a:t>Comparable</a:t>
            </a:r>
            <a:r>
              <a:rPr lang="en-US" altLang="en-US" sz="2000"/>
              <a:t> objects</a:t>
            </a:r>
          </a:p>
          <a:p>
            <a:pPr lvl="1" eaLnBrk="1" hangingPunct="1"/>
            <a:r>
              <a:rPr lang="en-US" altLang="en-US" sz="2000"/>
              <a:t>A node's data is greater than the data in the node's left subtree</a:t>
            </a:r>
          </a:p>
          <a:p>
            <a:pPr lvl="1" eaLnBrk="1" hangingPunct="1"/>
            <a:r>
              <a:rPr lang="en-US" altLang="en-US" sz="2000"/>
              <a:t>A node's data is less than the data in the node's right subtree</a:t>
            </a:r>
          </a:p>
          <a:p>
            <a:pPr lvl="1" eaLnBrk="1" hangingPunct="1"/>
            <a:r>
              <a:rPr lang="en-US" altLang="en-US" sz="2000"/>
              <a:t>Assuming no duplicates for now</a:t>
            </a:r>
          </a:p>
        </p:txBody>
      </p:sp>
      <p:pic>
        <p:nvPicPr>
          <p:cNvPr id="68611" name="Picture 6" descr="fg25_18">
            <a:extLst>
              <a:ext uri="{FF2B5EF4-FFF2-40B4-BE49-F238E27FC236}">
                <a16:creationId xmlns:a16="http://schemas.microsoft.com/office/drawing/2014/main" id="{9D02A607-A91E-FB47-A21C-122F32C90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4043363"/>
            <a:ext cx="6951663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TextBox 1">
            <a:extLst>
              <a:ext uri="{FF2B5EF4-FFF2-40B4-BE49-F238E27FC236}">
                <a16:creationId xmlns:a16="http://schemas.microsoft.com/office/drawing/2014/main" id="{857D9BB2-339A-9A45-9063-B4FE76810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" y="5597525"/>
            <a:ext cx="766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hlinkClick r:id="rId4"/>
              </a:rPr>
              <a:t>demo</a:t>
            </a: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68613" name="TextBox 1">
            <a:extLst>
              <a:ext uri="{FF2B5EF4-FFF2-40B4-BE49-F238E27FC236}">
                <a16:creationId xmlns:a16="http://schemas.microsoft.com/office/drawing/2014/main" id="{CED2FF88-303F-5D48-8C84-F1AF65F54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" y="6219825"/>
            <a:ext cx="889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hlinkClick r:id="rId5"/>
              </a:rPr>
              <a:t>demo2</a:t>
            </a:r>
            <a:endParaRPr lang="en-US" altLang="en-US" sz="180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1B9C0654-5C64-4845-861E-4652A46B12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2012"/>
          </a:xfrm>
        </p:spPr>
        <p:txBody>
          <a:bodyPr/>
          <a:lstStyle/>
          <a:p>
            <a:pPr eaLnBrk="1" hangingPunct="1"/>
            <a:r>
              <a:rPr lang="en-US" altLang="en-US" sz="3200"/>
              <a:t>Binary Search Trees</a:t>
            </a:r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C2171348-D92C-DB43-BEC8-5D68B2B49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8150" y="1123950"/>
            <a:ext cx="8229600" cy="5543550"/>
          </a:xfrm>
        </p:spPr>
        <p:txBody>
          <a:bodyPr/>
          <a:lstStyle/>
          <a:p>
            <a:pPr eaLnBrk="1" hangingPunct="1"/>
            <a:r>
              <a:rPr lang="en-US" altLang="en-US" sz="2400"/>
              <a:t>Pseudocode for recursive search algorithm</a:t>
            </a:r>
            <a:endParaRPr lang="en-US" altLang="en-US" sz="200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ACFEEEC-EEA5-DA4C-949B-EC6B2ACAD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2201863"/>
            <a:ext cx="8726487" cy="384968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8738152E-2BCC-C243-9B75-BD951DDC7A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2012"/>
          </a:xfrm>
        </p:spPr>
        <p:txBody>
          <a:bodyPr/>
          <a:lstStyle/>
          <a:p>
            <a:pPr eaLnBrk="1" hangingPunct="1"/>
            <a:r>
              <a:rPr lang="en-US" altLang="en-US" sz="3200"/>
              <a:t>Binary Search Trees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DF4D6862-C6BC-1747-9D23-20B8F0145E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8150" y="1123950"/>
            <a:ext cx="8229600" cy="5543550"/>
          </a:xfrm>
        </p:spPr>
        <p:txBody>
          <a:bodyPr/>
          <a:lstStyle/>
          <a:p>
            <a:pPr eaLnBrk="1" hangingPunct="1"/>
            <a:r>
              <a:rPr lang="en-US" altLang="en-US"/>
              <a:t>Efficiency of a search</a:t>
            </a:r>
          </a:p>
          <a:p>
            <a:pPr lvl="1" eaLnBrk="1" hangingPunct="1"/>
            <a:r>
              <a:rPr lang="en-US" altLang="en-US"/>
              <a:t>Searching a binary search tree of height h is O(h)</a:t>
            </a:r>
          </a:p>
          <a:p>
            <a:pPr eaLnBrk="1" hangingPunct="1"/>
            <a:r>
              <a:rPr lang="en-US" altLang="en-US"/>
              <a:t>To make searching a binary search tree as efficient as possible …</a:t>
            </a:r>
          </a:p>
          <a:p>
            <a:pPr lvl="1" eaLnBrk="1" hangingPunct="1"/>
            <a:r>
              <a:rPr lang="en-US" altLang="en-US"/>
              <a:t>Tree must be as short as possible.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3">
            <a:extLst>
              <a:ext uri="{FF2B5EF4-FFF2-40B4-BE49-F238E27FC236}">
                <a16:creationId xmlns:a16="http://schemas.microsoft.com/office/drawing/2014/main" id="{439622F7-B90A-B24F-BF11-C81DC0599C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1463" y="138113"/>
            <a:ext cx="8402637" cy="1143000"/>
          </a:xfrm>
        </p:spPr>
        <p:txBody>
          <a:bodyPr rIns="132080"/>
          <a:lstStyle/>
          <a:p>
            <a:pPr eaLnBrk="1" hangingPunct="1"/>
            <a:r>
              <a:rPr lang="en-US" altLang="en-US" sz="3200"/>
              <a:t>Java Class Library: The Class </a:t>
            </a:r>
            <a:r>
              <a:rPr lang="en-US" altLang="en-US" sz="320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TreeSet</a:t>
            </a:r>
            <a:endParaRPr lang="en-US" altLang="en-US" sz="3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635" name="Rectangle 4">
            <a:extLst>
              <a:ext uri="{FF2B5EF4-FFF2-40B4-BE49-F238E27FC236}">
                <a16:creationId xmlns:a16="http://schemas.microsoft.com/office/drawing/2014/main" id="{01BFD641-D7AE-E04E-BA56-CCCDD53676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179513"/>
            <a:ext cx="8229600" cy="5530850"/>
          </a:xfrm>
        </p:spPr>
        <p:txBody>
          <a:bodyPr rIns="132080"/>
          <a:lstStyle/>
          <a:p>
            <a:pPr eaLnBrk="1" hangingPunct="1">
              <a:defRPr/>
            </a:pPr>
            <a:r>
              <a:rPr lang="en-US" altLang="en-US" dirty="0"/>
              <a:t>Implements interface 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pPr marL="731838" lvl="1" indent="-398463" eaLnBrk="1" hangingPunct="1">
              <a:defRPr/>
            </a:pPr>
            <a:r>
              <a:rPr lang="en-US" altLang="en-US" dirty="0"/>
              <a:t>elements are ordered using their </a:t>
            </a:r>
            <a:r>
              <a:rPr lang="en-US" altLang="en-US" b="1" i="1" dirty="0"/>
              <a:t>natural ordering</a:t>
            </a:r>
            <a:r>
              <a:rPr lang="en-US" altLang="en-US" dirty="0"/>
              <a:t>, or by </a:t>
            </a:r>
            <a:r>
              <a:rPr lang="en-US" altLang="en-US" b="1" i="1" dirty="0"/>
              <a:t>comparator</a:t>
            </a:r>
            <a:r>
              <a:rPr lang="en-US" altLang="en-US" b="1" dirty="0"/>
              <a:t> </a:t>
            </a:r>
            <a:r>
              <a:rPr lang="en-US" altLang="en-US" dirty="0"/>
              <a:t>provided at the set creation time (depending on which constructor is used)</a:t>
            </a:r>
          </a:p>
          <a:p>
            <a:pPr marL="731838" lvl="1" indent="-398463" eaLnBrk="1" hangingPunct="1">
              <a:defRPr/>
            </a:pPr>
            <a:r>
              <a:rPr lang="en-US" altLang="en-US" dirty="0"/>
              <a:t>does </a:t>
            </a:r>
            <a:r>
              <a:rPr lang="en-US" altLang="en-US" b="1" dirty="0"/>
              <a:t>not allow duplicates</a:t>
            </a:r>
          </a:p>
          <a:p>
            <a:pPr eaLnBrk="1" hangingPunct="1">
              <a:defRPr/>
            </a:pPr>
            <a:r>
              <a:rPr lang="en-US" dirty="0"/>
              <a:t>The iterators returned by this class's iterator method are </a:t>
            </a:r>
            <a:r>
              <a:rPr lang="en-US" b="1" i="1" dirty="0">
                <a:solidFill>
                  <a:srgbClr val="FF0000"/>
                </a:solidFill>
              </a:rPr>
              <a:t>fail-fast</a:t>
            </a:r>
            <a:r>
              <a:rPr lang="en-US" dirty="0"/>
              <a:t>: </a:t>
            </a:r>
          </a:p>
          <a:p>
            <a:pPr lvl="1" eaLnBrk="1" hangingPunct="1">
              <a:defRPr/>
            </a:pPr>
            <a:r>
              <a:rPr lang="en-US" dirty="0"/>
              <a:t>if the set is modified at any time after the iterator is created, in any way except through the iterator's own remove method, the iterator will throw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ConcurrentModificationException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/>
              <a:t> </a:t>
            </a:r>
          </a:p>
          <a:p>
            <a:pPr eaLnBrk="1" hangingPunct="1">
              <a:defRPr/>
            </a:pPr>
            <a:r>
              <a:rPr lang="en-US" altLang="en-US" dirty="0">
                <a:hlinkClick r:id="rId3"/>
              </a:rPr>
              <a:t>Demo</a:t>
            </a:r>
            <a:endParaRPr lang="en-US" altLang="en-US" dirty="0"/>
          </a:p>
          <a:p>
            <a:pPr lvl="1">
              <a:defRPr/>
            </a:pPr>
            <a:r>
              <a:rPr lang="en-US" dirty="0"/>
              <a:t>how about: </a:t>
            </a:r>
            <a:r>
              <a:rPr lang="en-US" sz="1800" i="1" dirty="0"/>
              <a:t>“the quick fox jumps over the lazy brown dog"</a:t>
            </a:r>
            <a:endParaRPr lang="en-US" i="1" dirty="0"/>
          </a:p>
          <a:p>
            <a:pPr eaLnBrk="1" hangingPunct="1">
              <a:defRPr/>
            </a:pPr>
            <a:endParaRPr lang="en-US" altLang="en-US" dirty="0"/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>
            <a:extLst>
              <a:ext uri="{FF2B5EF4-FFF2-40B4-BE49-F238E27FC236}">
                <a16:creationId xmlns:a16="http://schemas.microsoft.com/office/drawing/2014/main" id="{F38DFE0D-9EB7-A846-85EF-FCF359E6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0100"/>
          </a:xfrm>
        </p:spPr>
        <p:txBody>
          <a:bodyPr/>
          <a:lstStyle/>
          <a:p>
            <a:r>
              <a:rPr lang="en-US" altLang="en-US" sz="3200"/>
              <a:t>Question</a:t>
            </a:r>
          </a:p>
        </p:txBody>
      </p:sp>
      <p:sp>
        <p:nvSpPr>
          <p:cNvPr id="108547" name="Content Placeholder 2">
            <a:extLst>
              <a:ext uri="{FF2B5EF4-FFF2-40B4-BE49-F238E27FC236}">
                <a16:creationId xmlns:a16="http://schemas.microsoft.com/office/drawing/2014/main" id="{B913FBBB-6994-4943-BCEF-88A62F2A4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038" y="1038225"/>
            <a:ext cx="8810625" cy="2582863"/>
          </a:xfrm>
        </p:spPr>
        <p:txBody>
          <a:bodyPr/>
          <a:lstStyle/>
          <a:p>
            <a:pPr marL="457200" indent="-457200">
              <a:buFontTx/>
              <a:buAutoNum type="alphaLcPeriod"/>
            </a:pPr>
            <a:r>
              <a:rPr lang="en-US" altLang="en-US" sz="2400"/>
              <a:t>Draw a binary search tree that would be created by adding the following items: 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Megan, Whitney, Doug, Jared, Brittany, Brett, Jim</a:t>
            </a:r>
            <a:endParaRPr lang="en-US" altLang="en-US" sz="2400"/>
          </a:p>
          <a:p>
            <a:pPr marL="457200" indent="-457200">
              <a:buFontTx/>
              <a:buAutoNum type="alphaLcPeriod"/>
            </a:pPr>
            <a:r>
              <a:rPr lang="en-US" altLang="en-US" sz="2400"/>
              <a:t>Draw a binary search tree that would be created by adding the same items but given in alphabetical order: 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Brett, Brittany, Doug, Jared, Jim, Megan, Whitney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F0B5472-460A-304E-A56B-B8D9B3A2E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3509963"/>
            <a:ext cx="6654800" cy="315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12026B86-AE58-0843-939F-3E8719B7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Tree Concepts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A65DA17F-28A7-EF46-9068-5611B1F95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way to organize data</a:t>
            </a:r>
          </a:p>
          <a:p>
            <a:pPr lvl="1"/>
            <a:r>
              <a:rPr lang="en-US" altLang="en-US"/>
              <a:t>Consider a family tree</a:t>
            </a:r>
          </a:p>
          <a:p>
            <a:r>
              <a:rPr lang="en-US" altLang="en-US"/>
              <a:t>Hierarchical organization</a:t>
            </a:r>
          </a:p>
          <a:p>
            <a:pPr lvl="1"/>
            <a:r>
              <a:rPr lang="en-US" altLang="en-US"/>
              <a:t>Data items have ancestors, descendants</a:t>
            </a:r>
          </a:p>
          <a:p>
            <a:pPr lvl="1"/>
            <a:r>
              <a:rPr lang="en-US" altLang="en-US"/>
              <a:t>Data items appear at various levels </a:t>
            </a:r>
          </a:p>
          <a:p>
            <a:r>
              <a:rPr lang="en-US" altLang="en-US"/>
              <a:t>Contrast with previous linearly organized structures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B8FB4E91-2B90-3D42-8720-EB96F4A99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900"/>
            <a:ext cx="8229600" cy="800100"/>
          </a:xfrm>
        </p:spPr>
        <p:txBody>
          <a:bodyPr/>
          <a:lstStyle/>
          <a:p>
            <a:r>
              <a:rPr lang="en-US" altLang="en-US" sz="3200"/>
              <a:t>Question</a:t>
            </a:r>
          </a:p>
        </p:txBody>
      </p:sp>
      <p:sp>
        <p:nvSpPr>
          <p:cNvPr id="108547" name="Content Placeholder 2">
            <a:extLst>
              <a:ext uri="{FF2B5EF4-FFF2-40B4-BE49-F238E27FC236}">
                <a16:creationId xmlns:a16="http://schemas.microsoft.com/office/drawing/2014/main" id="{FAB83AAE-4020-7848-909B-DD26D2D39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038" y="749300"/>
            <a:ext cx="8810625" cy="2582863"/>
          </a:xfrm>
        </p:spPr>
        <p:txBody>
          <a:bodyPr/>
          <a:lstStyle/>
          <a:p>
            <a:pPr marL="457200" indent="-457200">
              <a:buFontTx/>
              <a:buAutoNum type="alphaLcPeriod"/>
            </a:pPr>
            <a:r>
              <a:rPr lang="en-US" altLang="en-US" sz="2000"/>
              <a:t>Draw a binary search tree that would be created by adding the following items: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10, 5, 6, 13, 15, 8.</a:t>
            </a:r>
          </a:p>
          <a:p>
            <a:pPr marL="457200" indent="-457200">
              <a:buFontTx/>
              <a:buAutoNum type="alphaLcPeriod"/>
            </a:pPr>
            <a:endParaRPr lang="en-US" alt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Tx/>
              <a:buAutoNum type="alphaLcPeriod"/>
            </a:pPr>
            <a:endParaRPr lang="en-US" alt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Tx/>
              <a:buAutoNum type="alphaLcPeriod"/>
            </a:pPr>
            <a:endParaRPr lang="en-US" alt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Tx/>
              <a:buAutoNum type="alphaLcPeriod"/>
            </a:pPr>
            <a:endParaRPr lang="en-US" alt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Tx/>
              <a:buAutoNum type="alphaLcPeriod"/>
            </a:pPr>
            <a:endParaRPr lang="en-US" alt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Tx/>
              <a:buNone/>
            </a:pPr>
            <a:endParaRPr lang="en-US" alt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Tx/>
              <a:buAutoNum type="alphaLcPeriod" startAt="2"/>
            </a:pPr>
            <a:r>
              <a:rPr lang="en-US" altLang="en-US" sz="2000"/>
              <a:t>What ordering of the items: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10, 5, 6, 13, 15, 8, 14, 7, 12,4 </a:t>
            </a:r>
            <a:r>
              <a:rPr lang="en-US" altLang="en-US" sz="2000"/>
              <a:t>would result in the most balanced tree if they were added to an initially empty binary search tree?</a:t>
            </a:r>
          </a:p>
          <a:p>
            <a:pPr lvl="1"/>
            <a:r>
              <a:rPr lang="en-US" altLang="en-US" sz="1600"/>
              <a:t>Several orderings will each result in a tree that is almost perfectly balanced. For example, each of the following orderings will result in a tree such that every node has left and right subtrees whose heights differ by no more than 1:</a:t>
            </a:r>
          </a:p>
          <a:p>
            <a:pPr lvl="2"/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10, 6, 5, 8, 4, 7, 14, 13, 15, 12</a:t>
            </a:r>
          </a:p>
          <a:p>
            <a:pPr lvl="2"/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8, 6, 13, 5, 7, 12, 14, 4, 10, 15</a:t>
            </a:r>
          </a:p>
        </p:txBody>
      </p:sp>
      <p:pic>
        <p:nvPicPr>
          <p:cNvPr id="115714" name="Picture 2">
            <a:extLst>
              <a:ext uri="{FF2B5EF4-FFF2-40B4-BE49-F238E27FC236}">
                <a16:creationId xmlns:a16="http://schemas.microsoft.com/office/drawing/2014/main" id="{61D4C5B0-C544-664B-8925-3A2DD43A3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588" y="1570038"/>
            <a:ext cx="203835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>
            <a:extLst>
              <a:ext uri="{FF2B5EF4-FFF2-40B4-BE49-F238E27FC236}">
                <a16:creationId xmlns:a16="http://schemas.microsoft.com/office/drawing/2014/main" id="{4CBD2BCA-DD6E-144B-9280-B9A66E3AD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238"/>
            <a:ext cx="8218488" cy="730250"/>
          </a:xfrm>
        </p:spPr>
        <p:txBody>
          <a:bodyPr/>
          <a:lstStyle/>
          <a:p>
            <a:r>
              <a:rPr lang="en-US" altLang="en-US" sz="3200"/>
              <a:t>Question</a:t>
            </a:r>
          </a:p>
        </p:txBody>
      </p:sp>
      <p:sp>
        <p:nvSpPr>
          <p:cNvPr id="78850" name="Content Placeholder 2">
            <a:extLst>
              <a:ext uri="{FF2B5EF4-FFF2-40B4-BE49-F238E27FC236}">
                <a16:creationId xmlns:a16="http://schemas.microsoft.com/office/drawing/2014/main" id="{35E1AFAA-5BE3-F245-9DAA-0222E006C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588" y="944563"/>
            <a:ext cx="8229600" cy="4816475"/>
          </a:xfrm>
        </p:spPr>
        <p:txBody>
          <a:bodyPr/>
          <a:lstStyle/>
          <a:p>
            <a:r>
              <a:rPr lang="en-US" altLang="en-US"/>
              <a:t>Consider existing binary search tree: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 sz="2400"/>
              <a:t>Add names 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Chris</a:t>
            </a:r>
            <a:r>
              <a:rPr lang="en-US" altLang="en-US" sz="2400"/>
              <a:t>, 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Jason</a:t>
            </a:r>
            <a:r>
              <a:rPr lang="en-US" altLang="en-US" sz="2400"/>
              <a:t>, and 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Kelly</a:t>
            </a:r>
            <a:r>
              <a:rPr lang="en-US" altLang="en-US" sz="2400"/>
              <a:t> to the above tree</a:t>
            </a:r>
          </a:p>
          <a:p>
            <a:r>
              <a:rPr lang="en-US" altLang="en-US" sz="2400"/>
              <a:t>Add name 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Miguel</a:t>
            </a:r>
            <a:r>
              <a:rPr lang="en-US" altLang="en-US" sz="2400"/>
              <a:t> to the original tree and then add 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Nancy</a:t>
            </a:r>
          </a:p>
          <a:p>
            <a:r>
              <a:rPr lang="en-US" altLang="en-US" sz="2400"/>
              <a:t>Add name 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Nancy</a:t>
            </a:r>
            <a:r>
              <a:rPr lang="en-US" altLang="en-US" sz="2400"/>
              <a:t> to the original tree and then add 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Miguel</a:t>
            </a:r>
          </a:p>
        </p:txBody>
      </p:sp>
      <p:pic>
        <p:nvPicPr>
          <p:cNvPr id="78851" name="Picture 6" descr="fg25_18">
            <a:extLst>
              <a:ext uri="{FF2B5EF4-FFF2-40B4-BE49-F238E27FC236}">
                <a16:creationId xmlns:a16="http://schemas.microsoft.com/office/drawing/2014/main" id="{820F2E4B-F909-9240-8A77-31ACB0A23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609725"/>
            <a:ext cx="7143750" cy="261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>
            <a:extLst>
              <a:ext uri="{FF2B5EF4-FFF2-40B4-BE49-F238E27FC236}">
                <a16:creationId xmlns:a16="http://schemas.microsoft.com/office/drawing/2014/main" id="{FC967AC4-14C8-554E-8541-E36BE2683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887"/>
          </a:xfrm>
        </p:spPr>
        <p:txBody>
          <a:bodyPr/>
          <a:lstStyle/>
          <a:p>
            <a:r>
              <a:rPr lang="en-US" altLang="en-US" sz="3200"/>
              <a:t>Example - Removing a node</a:t>
            </a:r>
          </a:p>
        </p:txBody>
      </p:sp>
      <p:pic>
        <p:nvPicPr>
          <p:cNvPr id="79874" name="Picture 6" descr="fg27_11a-d">
            <a:extLst>
              <a:ext uri="{FF2B5EF4-FFF2-40B4-BE49-F238E27FC236}">
                <a16:creationId xmlns:a16="http://schemas.microsoft.com/office/drawing/2014/main" id="{EECA75C6-4243-C548-A616-465653EEEA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45"/>
          <a:stretch>
            <a:fillRect/>
          </a:stretch>
        </p:blipFill>
        <p:spPr>
          <a:xfrm>
            <a:off x="409575" y="1489075"/>
            <a:ext cx="8229600" cy="3686175"/>
          </a:xfrm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79875" name="Text Box 4">
            <a:extLst>
              <a:ext uri="{FF2B5EF4-FFF2-40B4-BE49-F238E27FC236}">
                <a16:creationId xmlns:a16="http://schemas.microsoft.com/office/drawing/2014/main" id="{7AF095C8-54BB-A842-95BB-9E94C672E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5705475"/>
            <a:ext cx="83391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4625" indent="-174625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dirty="0"/>
              <a:t>To remove a node that has children we replace it with its </a:t>
            </a:r>
            <a:r>
              <a:rPr lang="en-US" altLang="en-US" sz="2400" b="1" dirty="0">
                <a:solidFill>
                  <a:srgbClr val="FF0000"/>
                </a:solidFill>
              </a:rPr>
              <a:t>in-order</a:t>
            </a:r>
            <a:r>
              <a:rPr lang="en-US" altLang="en-US" sz="2400" dirty="0">
                <a:solidFill>
                  <a:srgbClr val="FF0000"/>
                </a:solidFill>
              </a:rPr>
              <a:t> predecessor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794FC53-F4A0-2945-B2B4-73A7EB897582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Examples of General Trees: </a:t>
            </a:r>
            <a:r>
              <a:rPr lang="en-US" sz="3200" kern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Parse Tree</a:t>
            </a:r>
          </a:p>
        </p:txBody>
      </p:sp>
      <p:sp>
        <p:nvSpPr>
          <p:cNvPr id="82946" name="Rectangle 3">
            <a:extLst>
              <a:ext uri="{FF2B5EF4-FFF2-40B4-BE49-F238E27FC236}">
                <a16:creationId xmlns:a16="http://schemas.microsoft.com/office/drawing/2014/main" id="{7C9ABB83-8469-B54F-A3D6-EF0351CD5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1006475"/>
            <a:ext cx="8650287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286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chemeClr val="tx2"/>
              </a:buClr>
              <a:buSzPct val="70000"/>
            </a:pPr>
            <a:r>
              <a:rPr lang="en-US" altLang="en-US" sz="2400"/>
              <a:t>Example of rules for algebraic expressions:</a:t>
            </a:r>
          </a:p>
          <a:p>
            <a:pPr lvl="1">
              <a:lnSpc>
                <a:spcPct val="80000"/>
              </a:lnSpc>
              <a:buClr>
                <a:schemeClr val="accent2"/>
              </a:buClr>
              <a:buSzPct val="70000"/>
            </a:pPr>
            <a:r>
              <a:rPr lang="en-US" altLang="en-US" sz="1800"/>
              <a:t>An algebraic expression is either a term or two terms separated by a + or – operator</a:t>
            </a:r>
          </a:p>
          <a:p>
            <a:pPr lvl="1">
              <a:lnSpc>
                <a:spcPct val="80000"/>
              </a:lnSpc>
              <a:buClr>
                <a:schemeClr val="accent2"/>
              </a:buClr>
              <a:buSzPct val="70000"/>
            </a:pPr>
            <a:r>
              <a:rPr lang="en-US" altLang="en-US" sz="1800"/>
              <a:t>A term is either a factor or two factors separated by a * or / operator</a:t>
            </a:r>
          </a:p>
          <a:p>
            <a:pPr lvl="1">
              <a:lnSpc>
                <a:spcPct val="80000"/>
              </a:lnSpc>
              <a:buClr>
                <a:schemeClr val="accent2"/>
              </a:buClr>
              <a:buSzPct val="70000"/>
            </a:pPr>
            <a:r>
              <a:rPr lang="en-US" altLang="en-US" sz="1800"/>
              <a:t>A factor is either a variable or an algebraic expression enclosed in parenthesis</a:t>
            </a:r>
          </a:p>
          <a:p>
            <a:pPr lvl="1">
              <a:lnSpc>
                <a:spcPct val="80000"/>
              </a:lnSpc>
              <a:buClr>
                <a:schemeClr val="accent2"/>
              </a:buClr>
              <a:buSzPct val="70000"/>
            </a:pPr>
            <a:r>
              <a:rPr lang="en-US" altLang="en-US" sz="1800"/>
              <a:t>A variable is a single letter</a:t>
            </a:r>
          </a:p>
          <a:p>
            <a:pPr lvl="1">
              <a:lnSpc>
                <a:spcPct val="80000"/>
              </a:lnSpc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endParaRPr lang="en-US" altLang="en-US" sz="1800"/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</a:pPr>
            <a:r>
              <a:rPr lang="en-US" altLang="en-US" sz="2400"/>
              <a:t>The following notation - Backus-Naur Form (BNF) -</a:t>
            </a:r>
            <a:r>
              <a:rPr lang="en-US" altLang="en-US" sz="1800"/>
              <a:t> </a:t>
            </a:r>
            <a:r>
              <a:rPr lang="en-US" altLang="en-US" sz="2400"/>
              <a:t>would be used to define the above </a:t>
            </a:r>
            <a:r>
              <a:rPr lang="en-US" altLang="en-US" sz="2400">
                <a:solidFill>
                  <a:schemeClr val="accent2"/>
                </a:solidFill>
              </a:rPr>
              <a:t>grammar</a:t>
            </a:r>
            <a:r>
              <a:rPr lang="en-US" altLang="en-US" sz="2400"/>
              <a:t>:</a:t>
            </a:r>
          </a:p>
          <a:p>
            <a:pPr>
              <a:lnSpc>
                <a:spcPct val="80000"/>
              </a:lnSpc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altLang="en-US"/>
          </a:p>
          <a:p>
            <a:pPr lvl="1">
              <a:lnSpc>
                <a:spcPct val="80000"/>
              </a:lnSpc>
              <a:buClr>
                <a:schemeClr val="accent2"/>
              </a:buClr>
              <a:buSzPct val="70000"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&lt;expression&gt;::=&lt;term&gt;|&lt;term&gt;+&lt;term&gt;|&lt;term&gt;-&lt;term&gt;</a:t>
            </a:r>
          </a:p>
          <a:p>
            <a:pPr lvl="1">
              <a:lnSpc>
                <a:spcPct val="80000"/>
              </a:lnSpc>
              <a:buClr>
                <a:schemeClr val="accent2"/>
              </a:buClr>
              <a:buSzPct val="70000"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&lt;term&gt;::=&lt;factor&gt;|&lt;factor&gt;*&lt;factor&gt;|&lt;factor&gt;/&lt;factor&gt;</a:t>
            </a:r>
          </a:p>
          <a:p>
            <a:pPr lvl="1">
              <a:lnSpc>
                <a:spcPct val="80000"/>
              </a:lnSpc>
              <a:buClr>
                <a:schemeClr val="accent2"/>
              </a:buClr>
              <a:buSzPct val="70000"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&lt;factor&gt;::=&lt;variable&gt;|(&lt;expression&gt;)</a:t>
            </a:r>
          </a:p>
          <a:p>
            <a:pPr lvl="1">
              <a:lnSpc>
                <a:spcPct val="80000"/>
              </a:lnSpc>
              <a:buClr>
                <a:schemeClr val="accent2"/>
              </a:buClr>
              <a:buSzPct val="70000"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&lt;variable&gt;::=a|b|…|z|A|B|…|Z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4E1702C1-6CE9-7243-B3F0-2A2C807C0F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38187"/>
          </a:xfrm>
        </p:spPr>
        <p:txBody>
          <a:bodyPr/>
          <a:lstStyle/>
          <a:p>
            <a:pPr eaLnBrk="1" hangingPunct="1"/>
            <a:r>
              <a:rPr lang="en-US" altLang="en-US" sz="3200"/>
              <a:t>Examples of General Trees: Parse Tree</a:t>
            </a:r>
          </a:p>
        </p:txBody>
      </p:sp>
      <p:sp>
        <p:nvSpPr>
          <p:cNvPr id="45059" name="Rectangle 6">
            <a:extLst>
              <a:ext uri="{FF2B5EF4-FFF2-40B4-BE49-F238E27FC236}">
                <a16:creationId xmlns:a16="http://schemas.microsoft.com/office/drawing/2014/main" id="{66354C5E-19B1-BB4E-AF20-D476D45B0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9275" y="1125538"/>
            <a:ext cx="4540250" cy="5238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pic>
        <p:nvPicPr>
          <p:cNvPr id="38918" name="Picture 5" descr="fg25_21">
            <a:extLst>
              <a:ext uri="{FF2B5EF4-FFF2-40B4-BE49-F238E27FC236}">
                <a16:creationId xmlns:a16="http://schemas.microsoft.com/office/drawing/2014/main" id="{17EF2BC8-8163-FD4A-A9CC-D0C75642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1216025"/>
            <a:ext cx="4462463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C70F17-1E92-3547-B231-F278CCBB6D23}"/>
              </a:ext>
            </a:extLst>
          </p:cNvPr>
          <p:cNvSpPr txBox="1"/>
          <p:nvPr/>
        </p:nvSpPr>
        <p:spPr>
          <a:xfrm>
            <a:off x="146050" y="4425950"/>
            <a:ext cx="5657850" cy="803275"/>
          </a:xfrm>
          <a:prstGeom prst="rect">
            <a:avLst/>
          </a:prstGeom>
          <a:solidFill>
            <a:srgbClr val="FFC000"/>
          </a:solidFill>
        </p:spPr>
        <p:txBody>
          <a:bodyPr>
            <a:spAutoFit/>
          </a:bodyPr>
          <a:lstStyle/>
          <a:p>
            <a:pPr marL="692150" lvl="1" indent="-347663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0000"/>
              <a:defRPr/>
            </a:pPr>
            <a:r>
              <a:rPr lang="en-US" sz="1200" kern="0" dirty="0">
                <a:latin typeface="Courier New" pitchFamily="49" charset="0"/>
                <a:cs typeface="Courier New" pitchFamily="49" charset="0"/>
              </a:rPr>
              <a:t>&lt;expression&gt;::=&lt;term&gt;|&lt;term&gt;+&lt;term&gt;|&lt;term&gt;-&lt;term&gt;</a:t>
            </a:r>
          </a:p>
          <a:p>
            <a:pPr marL="692150" lvl="1" indent="-347663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0000"/>
              <a:defRPr/>
            </a:pPr>
            <a:r>
              <a:rPr lang="en-US" sz="1200" kern="0" dirty="0">
                <a:latin typeface="Courier New" pitchFamily="49" charset="0"/>
                <a:cs typeface="Courier New" pitchFamily="49" charset="0"/>
              </a:rPr>
              <a:t>&lt;term&gt;::=&lt;factor&gt;|&lt;factor&gt;*&lt;factor&gt;|&lt;factor&gt;/&lt;factor&gt;</a:t>
            </a:r>
          </a:p>
          <a:p>
            <a:pPr marL="692150" lvl="1" indent="-347663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0000"/>
              <a:defRPr/>
            </a:pPr>
            <a:r>
              <a:rPr lang="en-US" sz="1200" kern="0" dirty="0">
                <a:latin typeface="Courier New" pitchFamily="49" charset="0"/>
                <a:cs typeface="Courier New" pitchFamily="49" charset="0"/>
              </a:rPr>
              <a:t>&lt;factor&gt;::=&lt;variable&gt;|(&lt;expression&gt;)</a:t>
            </a:r>
          </a:p>
          <a:p>
            <a:pPr marL="692150" lvl="1" indent="-347663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0000"/>
              <a:defRPr/>
            </a:pPr>
            <a:r>
              <a:rPr lang="en-US" sz="1200" kern="0" dirty="0">
                <a:latin typeface="Courier New" pitchFamily="49" charset="0"/>
                <a:cs typeface="Courier New" pitchFamily="49" charset="0"/>
              </a:rPr>
              <a:t>&lt;variable&gt;::=</a:t>
            </a:r>
            <a:r>
              <a:rPr lang="en-US" sz="1200" kern="0" dirty="0" err="1">
                <a:latin typeface="Courier New" pitchFamily="49" charset="0"/>
                <a:cs typeface="Courier New" pitchFamily="49" charset="0"/>
              </a:rPr>
              <a:t>a|b</a:t>
            </a:r>
            <a:r>
              <a:rPr lang="en-US" sz="1200" kern="0" dirty="0">
                <a:latin typeface="Courier New" pitchFamily="49" charset="0"/>
                <a:cs typeface="Courier New" pitchFamily="49" charset="0"/>
              </a:rPr>
              <a:t>|…|</a:t>
            </a:r>
            <a:r>
              <a:rPr lang="en-US" sz="1200" kern="0" dirty="0" err="1">
                <a:latin typeface="Courier New" pitchFamily="49" charset="0"/>
                <a:cs typeface="Courier New" pitchFamily="49" charset="0"/>
              </a:rPr>
              <a:t>z|A|B</a:t>
            </a:r>
            <a:r>
              <a:rPr lang="en-US" sz="1200" kern="0" dirty="0">
                <a:latin typeface="Courier New" pitchFamily="49" charset="0"/>
                <a:cs typeface="Courier New" pitchFamily="49" charset="0"/>
              </a:rPr>
              <a:t>|…|Z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2F7FA6-B46B-0F47-88DA-679F6195F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" y="1414463"/>
            <a:ext cx="4213225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How to check if the given string </a:t>
            </a:r>
            <a:r>
              <a:rPr lang="en-US" altLang="en-US" sz="2400">
                <a:latin typeface="Courier New" panose="02070309020205020404" pitchFamily="49" charset="0"/>
              </a:rPr>
              <a:t>a * (b + c) </a:t>
            </a:r>
            <a:r>
              <a:rPr lang="en-US" altLang="en-US" sz="2400"/>
              <a:t>is an algebraic expression?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See if we can create a </a:t>
            </a:r>
            <a:r>
              <a:rPr lang="en-US" altLang="en-US" sz="2400" b="1"/>
              <a:t>parse tree</a:t>
            </a:r>
            <a:r>
              <a:rPr lang="en-US" altLang="en-US" sz="2400"/>
              <a:t> for that expression based on the grammar rules: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E5D2B0B9-4B2F-2345-B7FA-8BAAA27A6B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1800" y="150813"/>
            <a:ext cx="8229600" cy="763587"/>
          </a:xfrm>
        </p:spPr>
        <p:txBody>
          <a:bodyPr/>
          <a:lstStyle/>
          <a:p>
            <a:pPr eaLnBrk="1" hangingPunct="1"/>
            <a:r>
              <a:rPr lang="en-US" altLang="en-US" sz="3200"/>
              <a:t>Examples of General Trees: Game Tree</a:t>
            </a:r>
          </a:p>
        </p:txBody>
      </p:sp>
      <p:sp>
        <p:nvSpPr>
          <p:cNvPr id="87042" name="Text Box 3">
            <a:extLst>
              <a:ext uri="{FF2B5EF4-FFF2-40B4-BE49-F238E27FC236}">
                <a16:creationId xmlns:a16="http://schemas.microsoft.com/office/drawing/2014/main" id="{A603C969-F5B4-8E46-8713-D8F91D7C6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5848350"/>
            <a:ext cx="78613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A portion of a game tree for tic-tac-toe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schemeClr val="accent2"/>
                </a:solidFill>
                <a:latin typeface="Courier New" panose="02070309020205020404" pitchFamily="49" charset="0"/>
                <a:hlinkClick r:id="rId3"/>
              </a:rPr>
              <a:t>http://en.wikipedia.org/wiki/Deep_Blue_versus_Garry_Kasparov</a:t>
            </a:r>
            <a:endParaRPr lang="en-US" altLang="en-US" sz="1600" b="1">
              <a:solidFill>
                <a:schemeClr val="accent2"/>
              </a:solidFill>
              <a:latin typeface="Courier New" panose="02070309020205020404" pitchFamily="49" charset="0"/>
            </a:endParaRPr>
          </a:p>
        </p:txBody>
      </p:sp>
      <p:sp>
        <p:nvSpPr>
          <p:cNvPr id="82948" name="Rectangle 6">
            <a:extLst>
              <a:ext uri="{FF2B5EF4-FFF2-40B4-BE49-F238E27FC236}">
                <a16:creationId xmlns:a16="http://schemas.microsoft.com/office/drawing/2014/main" id="{C027A4E5-E654-DA4A-B24F-9796939F3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6438" y="1012825"/>
            <a:ext cx="5456237" cy="46640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pic>
        <p:nvPicPr>
          <p:cNvPr id="87044" name="Picture 5" descr="fg25_22">
            <a:extLst>
              <a:ext uri="{FF2B5EF4-FFF2-40B4-BE49-F238E27FC236}">
                <a16:creationId xmlns:a16="http://schemas.microsoft.com/office/drawing/2014/main" id="{F828B17C-DCF0-4142-819A-97ABC97F6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3" y="1117600"/>
            <a:ext cx="5251450" cy="443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37A1211E-01CB-FA48-82F0-170F5D9B98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218488" cy="828675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Heaps</a:t>
            </a:r>
          </a:p>
        </p:txBody>
      </p:sp>
      <p:sp>
        <p:nvSpPr>
          <p:cNvPr id="89090" name="Rectangle 3">
            <a:extLst>
              <a:ext uri="{FF2B5EF4-FFF2-40B4-BE49-F238E27FC236}">
                <a16:creationId xmlns:a16="http://schemas.microsoft.com/office/drawing/2014/main" id="{3A32C5B5-8813-CC47-A442-9ECC2B5C58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3225" y="973138"/>
            <a:ext cx="8229600" cy="5457825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Heap is a </a:t>
            </a:r>
            <a:r>
              <a:rPr lang="en-US" altLang="en-US" u="sng" dirty="0">
                <a:solidFill>
                  <a:srgbClr val="FF0000"/>
                </a:solidFill>
              </a:rPr>
              <a:t>complete</a:t>
            </a:r>
            <a:r>
              <a:rPr lang="en-US" altLang="en-US" dirty="0">
                <a:solidFill>
                  <a:srgbClr val="FF0000"/>
                </a:solidFill>
              </a:rPr>
              <a:t> binary tree</a:t>
            </a:r>
          </a:p>
          <a:p>
            <a:pPr lvl="1" eaLnBrk="1" hangingPunct="1"/>
            <a:r>
              <a:rPr lang="en-US" altLang="en-US" dirty="0"/>
              <a:t>Nodes contain </a:t>
            </a:r>
            <a:r>
              <a:rPr lang="en-US" altLang="en-US" dirty="0">
                <a:latin typeface="Courier New" panose="02070309020205020404" pitchFamily="49" charset="0"/>
              </a:rPr>
              <a:t>Comparable</a:t>
            </a:r>
            <a:r>
              <a:rPr lang="en-US" altLang="en-US" dirty="0"/>
              <a:t> objects</a:t>
            </a:r>
          </a:p>
          <a:p>
            <a:pPr lvl="1" eaLnBrk="1" hangingPunct="1"/>
            <a:r>
              <a:rPr lang="en-US" altLang="en-US" b="1" dirty="0">
                <a:solidFill>
                  <a:srgbClr val="FF0000"/>
                </a:solidFill>
              </a:rPr>
              <a:t>Maxheap</a:t>
            </a:r>
            <a:r>
              <a:rPr lang="en-US" altLang="en-US" dirty="0"/>
              <a:t> (a)</a:t>
            </a:r>
          </a:p>
          <a:p>
            <a:pPr lvl="2" eaLnBrk="1" hangingPunct="1"/>
            <a:r>
              <a:rPr lang="en-US" altLang="en-US" dirty="0"/>
              <a:t>Object in a node is </a:t>
            </a:r>
            <a:r>
              <a:rPr lang="en-US" altLang="en-US" dirty="0">
                <a:cs typeface="Arial" panose="020B0604020202020204" pitchFamily="34" charset="0"/>
              </a:rPr>
              <a:t>≥ its descendant objects</a:t>
            </a:r>
          </a:p>
          <a:p>
            <a:pPr lvl="1" eaLnBrk="1" hangingPunct="1"/>
            <a:r>
              <a:rPr lang="en-US" altLang="en-US" b="1" dirty="0">
                <a:solidFill>
                  <a:srgbClr val="FF0000"/>
                </a:solidFill>
                <a:cs typeface="Arial" panose="020B0604020202020204" pitchFamily="34" charset="0"/>
              </a:rPr>
              <a:t>Minheap</a:t>
            </a:r>
            <a:r>
              <a:rPr lang="en-US" altLang="en-US" dirty="0">
                <a:cs typeface="Arial" panose="020B0604020202020204" pitchFamily="34" charset="0"/>
              </a:rPr>
              <a:t> (b)</a:t>
            </a:r>
          </a:p>
          <a:p>
            <a:pPr lvl="2" eaLnBrk="1" hangingPunct="1"/>
            <a:r>
              <a:rPr lang="en-US" altLang="en-US" dirty="0">
                <a:cs typeface="Arial" panose="020B0604020202020204" pitchFamily="34" charset="0"/>
              </a:rPr>
              <a:t>Object in a node is ≤ descendant objects</a:t>
            </a:r>
          </a:p>
        </p:txBody>
      </p:sp>
      <p:pic>
        <p:nvPicPr>
          <p:cNvPr id="89091" name="Picture 5" descr="fg25_20">
            <a:extLst>
              <a:ext uri="{FF2B5EF4-FFF2-40B4-BE49-F238E27FC236}">
                <a16:creationId xmlns:a16="http://schemas.microsoft.com/office/drawing/2014/main" id="{424FC7CA-6657-8047-8065-309FC0DD3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282"/>
          <a:stretch>
            <a:fillRect/>
          </a:stretch>
        </p:blipFill>
        <p:spPr bwMode="auto">
          <a:xfrm>
            <a:off x="1393825" y="3662363"/>
            <a:ext cx="5986463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61630A43-F412-2248-AA3D-CF7E2D2A3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52400"/>
            <a:ext cx="8229600" cy="811213"/>
          </a:xfrm>
        </p:spPr>
        <p:txBody>
          <a:bodyPr/>
          <a:lstStyle/>
          <a:p>
            <a:r>
              <a:rPr lang="en-US" altLang="en-US" sz="3200"/>
              <a:t>Priority Queues</a:t>
            </a:r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id="{AE2A2215-88FD-D247-840B-D3F3FB727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989013"/>
            <a:ext cx="8229600" cy="5745162"/>
          </a:xfrm>
        </p:spPr>
        <p:txBody>
          <a:bodyPr/>
          <a:lstStyle/>
          <a:p>
            <a:r>
              <a:rPr lang="en-US" altLang="en-US"/>
              <a:t>Use a heap to implement the ADT priority queue</a:t>
            </a:r>
          </a:p>
          <a:p>
            <a:r>
              <a:rPr lang="en-US" altLang="en-US"/>
              <a:t>Assume class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MaxHeap</a:t>
            </a:r>
            <a:r>
              <a:rPr lang="en-US" altLang="en-US"/>
              <a:t> implements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MaxHeapInterface:</a:t>
            </a:r>
          </a:p>
          <a:p>
            <a:endParaRPr lang="en-US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endParaRPr lang="en-US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/>
              <a:t>View class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PriorityQueue</a:t>
            </a:r>
            <a:r>
              <a:rPr lang="en-US" altLang="en-US"/>
              <a:t>, </a:t>
            </a:r>
            <a:r>
              <a:rPr lang="en-US" altLang="en-US">
                <a:hlinkClick r:id="rId2"/>
              </a:rPr>
              <a:t>Listing 23-7</a:t>
            </a:r>
            <a:endParaRPr lang="en-US" altLang="en-US"/>
          </a:p>
        </p:txBody>
      </p:sp>
      <p:pic>
        <p:nvPicPr>
          <p:cNvPr id="87044" name="Picture 4">
            <a:extLst>
              <a:ext uri="{FF2B5EF4-FFF2-40B4-BE49-F238E27FC236}">
                <a16:creationId xmlns:a16="http://schemas.microsoft.com/office/drawing/2014/main" id="{F46B7987-1B20-2447-BDFC-622CC6242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2482850"/>
            <a:ext cx="7686675" cy="3343275"/>
          </a:xfrm>
          <a:prstGeom prst="rect">
            <a:avLst/>
          </a:prstGeom>
          <a:noFill/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24046E9E-68FB-B840-B307-152CF91F3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475" y="109538"/>
            <a:ext cx="8218488" cy="877887"/>
          </a:xfrm>
        </p:spPr>
        <p:txBody>
          <a:bodyPr/>
          <a:lstStyle/>
          <a:p>
            <a:pPr eaLnBrk="1" hangingPunct="1"/>
            <a:r>
              <a:rPr lang="en-US" altLang="en-US" sz="3200"/>
              <a:t>Using an Array to Represent a Heap</a:t>
            </a:r>
          </a:p>
        </p:txBody>
      </p:sp>
      <p:sp>
        <p:nvSpPr>
          <p:cNvPr id="92162" name="Rectangle 3">
            <a:extLst>
              <a:ext uri="{FF2B5EF4-FFF2-40B4-BE49-F238E27FC236}">
                <a16:creationId xmlns:a16="http://schemas.microsoft.com/office/drawing/2014/main" id="{19E4E477-A308-9243-97AB-445107C793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5750" y="949325"/>
            <a:ext cx="8589963" cy="58166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When a binary tree is complete</a:t>
            </a:r>
          </a:p>
          <a:p>
            <a:pPr lvl="1" eaLnBrk="1" hangingPunct="1"/>
            <a:r>
              <a:rPr lang="en-US" altLang="en-US" sz="2000" dirty="0"/>
              <a:t>Can use level-order traversal to store data in consecutive locations of an array</a:t>
            </a:r>
          </a:p>
          <a:p>
            <a:pPr eaLnBrk="1" hangingPunct="1"/>
            <a:r>
              <a:rPr lang="en-US" altLang="en-US" sz="2400" dirty="0"/>
              <a:t>Enables easy location of the data in a node's parent or children</a:t>
            </a:r>
          </a:p>
          <a:p>
            <a:pPr lvl="1" eaLnBrk="1" hangingPunct="1"/>
            <a:r>
              <a:rPr lang="en-US" altLang="en-US" sz="2000" b="1" dirty="0">
                <a:solidFill>
                  <a:srgbClr val="FF0000"/>
                </a:solidFill>
              </a:rPr>
              <a:t>Parent</a:t>
            </a:r>
            <a:r>
              <a:rPr lang="en-US" altLang="en-US" sz="2000" dirty="0">
                <a:solidFill>
                  <a:srgbClr val="FF0000"/>
                </a:solidFill>
              </a:rPr>
              <a:t> of a node at </a:t>
            </a:r>
            <a:r>
              <a:rPr lang="en-US" altLang="en-US" sz="2000" i="1" dirty="0" err="1">
                <a:solidFill>
                  <a:srgbClr val="FF0000"/>
                </a:solidFill>
              </a:rPr>
              <a:t>i</a:t>
            </a:r>
            <a:r>
              <a:rPr lang="en-US" altLang="en-US" sz="2000" dirty="0"/>
              <a:t> is found at </a:t>
            </a:r>
            <a:r>
              <a:rPr lang="en-US" altLang="en-US" sz="2000" b="1" i="1" dirty="0" err="1"/>
              <a:t>i</a:t>
            </a:r>
            <a:r>
              <a:rPr lang="en-US" altLang="en-US" sz="2000" b="1" i="1" dirty="0"/>
              <a:t>/2</a:t>
            </a:r>
            <a:r>
              <a:rPr lang="en-US" altLang="en-US" sz="2000" dirty="0"/>
              <a:t> </a:t>
            </a:r>
            <a:br>
              <a:rPr lang="en-US" altLang="en-US" sz="2000" dirty="0"/>
            </a:br>
            <a:r>
              <a:rPr lang="en-US" altLang="en-US" sz="2000" dirty="0"/>
              <a:t>(unless </a:t>
            </a:r>
            <a:r>
              <a:rPr lang="en-US" altLang="en-US" sz="2000" i="1" dirty="0" err="1"/>
              <a:t>i</a:t>
            </a:r>
            <a:r>
              <a:rPr lang="en-US" altLang="en-US" sz="2000" i="1" dirty="0"/>
              <a:t> </a:t>
            </a:r>
            <a:r>
              <a:rPr lang="en-US" altLang="en-US" sz="2000" dirty="0"/>
              <a:t> is 1)</a:t>
            </a:r>
          </a:p>
          <a:p>
            <a:pPr lvl="1" eaLnBrk="1" hangingPunct="1"/>
            <a:r>
              <a:rPr lang="en-US" altLang="en-US" sz="2000" b="1" dirty="0">
                <a:solidFill>
                  <a:srgbClr val="FF0000"/>
                </a:solidFill>
              </a:rPr>
              <a:t>Children</a:t>
            </a:r>
            <a:r>
              <a:rPr lang="en-US" altLang="en-US" sz="2000" dirty="0">
                <a:solidFill>
                  <a:srgbClr val="FF0000"/>
                </a:solidFill>
              </a:rPr>
              <a:t> of node at </a:t>
            </a:r>
            <a:r>
              <a:rPr lang="en-US" altLang="en-US" sz="2000" i="1" dirty="0" err="1">
                <a:solidFill>
                  <a:srgbClr val="FF0000"/>
                </a:solidFill>
              </a:rPr>
              <a:t>i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/>
              <a:t>found at indices </a:t>
            </a:r>
            <a:br>
              <a:rPr lang="en-US" altLang="en-US" sz="2000" dirty="0"/>
            </a:br>
            <a:r>
              <a:rPr lang="en-US" altLang="en-US" sz="2000" b="1" i="1" dirty="0"/>
              <a:t>2i</a:t>
            </a:r>
            <a:r>
              <a:rPr lang="en-US" altLang="en-US" sz="2000" dirty="0"/>
              <a:t> and </a:t>
            </a:r>
            <a:r>
              <a:rPr lang="en-US" altLang="en-US" sz="2000" b="1" i="1" dirty="0"/>
              <a:t>2i + 1</a:t>
            </a:r>
            <a:endParaRPr lang="en-US" altLang="en-US" sz="2000" b="1" dirty="0"/>
          </a:p>
        </p:txBody>
      </p:sp>
      <p:pic>
        <p:nvPicPr>
          <p:cNvPr id="92163" name="Picture 5">
            <a:extLst>
              <a:ext uri="{FF2B5EF4-FFF2-40B4-BE49-F238E27FC236}">
                <a16:creationId xmlns:a16="http://schemas.microsoft.com/office/drawing/2014/main" id="{63D5AC2B-AE55-D84F-862F-C8EA29F2EDA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4267200"/>
            <a:ext cx="7513637" cy="23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>
            <a:extLst>
              <a:ext uri="{FF2B5EF4-FFF2-40B4-BE49-F238E27FC236}">
                <a16:creationId xmlns:a16="http://schemas.microsoft.com/office/drawing/2014/main" id="{6B7ED8BA-4D52-074E-BC03-34FDED220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Using an Array to Represent a Heap</a:t>
            </a:r>
          </a:p>
        </p:txBody>
      </p:sp>
      <p:sp>
        <p:nvSpPr>
          <p:cNvPr id="94210" name="Content Placeholder 2">
            <a:extLst>
              <a:ext uri="{FF2B5EF4-FFF2-40B4-BE49-F238E27FC236}">
                <a16:creationId xmlns:a16="http://schemas.microsoft.com/office/drawing/2014/main" id="{74CC1E57-8BAA-3942-AA20-D81899B6C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View code of class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MaxHeap</a:t>
            </a:r>
            <a:r>
              <a:rPr lang="en-US" altLang="en-US"/>
              <a:t>,</a:t>
            </a:r>
            <a:br>
              <a:rPr lang="en-US" altLang="en-US"/>
            </a:br>
            <a:r>
              <a:rPr lang="en-US" altLang="en-US">
                <a:hlinkClick r:id="rId2"/>
              </a:rPr>
              <a:t>Listing 26-1</a:t>
            </a:r>
            <a:endParaRPr lang="en-US" altLang="en-US"/>
          </a:p>
          <a:p>
            <a:r>
              <a:rPr lang="en-US" altLang="en-US"/>
              <a:t>Data fields: </a:t>
            </a:r>
          </a:p>
          <a:p>
            <a:pPr lvl="1"/>
            <a:r>
              <a:rPr lang="en-US" altLang="en-US"/>
              <a:t>Array of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Comparable</a:t>
            </a:r>
            <a:r>
              <a:rPr lang="en-US" altLang="en-US"/>
              <a:t> heap entries</a:t>
            </a:r>
          </a:p>
          <a:p>
            <a:pPr lvl="1"/>
            <a:r>
              <a:rPr lang="en-US" altLang="en-US"/>
              <a:t>Index of last entry in the array</a:t>
            </a:r>
          </a:p>
          <a:p>
            <a:pPr lvl="1"/>
            <a:r>
              <a:rPr lang="en-US" altLang="en-US"/>
              <a:t>A constant for default initial capacity of heap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771C54A5-BD87-8F4B-AD5C-BE6FF410D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2298700"/>
            <a:ext cx="7035800" cy="358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71F833B-78A0-DA48-A861-E000E906D4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Hierarchical Organization</a:t>
            </a:r>
          </a:p>
        </p:txBody>
      </p:sp>
      <p:sp>
        <p:nvSpPr>
          <p:cNvPr id="12291" name="Rectangle 4">
            <a:extLst>
              <a:ext uri="{FF2B5EF4-FFF2-40B4-BE49-F238E27FC236}">
                <a16:creationId xmlns:a16="http://schemas.microsoft.com/office/drawing/2014/main" id="{9C0CFAAD-F68F-F046-913E-DF965AA05B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Family trees</a:t>
            </a:r>
          </a:p>
        </p:txBody>
      </p:sp>
      <p:sp>
        <p:nvSpPr>
          <p:cNvPr id="12292" name="Text Box 5">
            <a:extLst>
              <a:ext uri="{FF2B5EF4-FFF2-40B4-BE49-F238E27FC236}">
                <a16:creationId xmlns:a16="http://schemas.microsoft.com/office/drawing/2014/main" id="{ABBA74CE-6096-9348-A1C0-8A39D1B3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6108700"/>
            <a:ext cx="805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Carole's children and grandchildren.</a:t>
            </a:r>
          </a:p>
        </p:txBody>
      </p:sp>
      <p:pic>
        <p:nvPicPr>
          <p:cNvPr id="12293" name="Picture 7" descr="fg25_01">
            <a:extLst>
              <a:ext uri="{FF2B5EF4-FFF2-40B4-BE49-F238E27FC236}">
                <a16:creationId xmlns:a16="http://schemas.microsoft.com/office/drawing/2014/main" id="{04841F2D-EECA-034F-8185-4B68440EC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2416175"/>
            <a:ext cx="6750050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E346FD12-8BB3-2141-AFE2-F9873252B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2070100"/>
            <a:ext cx="7772400" cy="2374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95234" name="Rectangle 3">
            <a:extLst>
              <a:ext uri="{FF2B5EF4-FFF2-40B4-BE49-F238E27FC236}">
                <a16:creationId xmlns:a16="http://schemas.microsoft.com/office/drawing/2014/main" id="{60662086-0E39-C744-890A-225AB62B78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5300" y="3238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Class </a:t>
            </a:r>
            <a:r>
              <a:rPr lang="en-US" altLang="en-US" sz="3200">
                <a:solidFill>
                  <a:schemeClr val="tx1"/>
                </a:solidFill>
                <a:latin typeface="Courier New" panose="02070309020205020404" pitchFamily="49" charset="0"/>
              </a:rPr>
              <a:t>MaxHeap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9B7EC9EB-A68A-C84C-8A5F-2A2D33BC8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5157788"/>
            <a:ext cx="5740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The steps in adding 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85</a:t>
            </a:r>
            <a:r>
              <a:rPr lang="en-US" altLang="en-US" sz="2400"/>
              <a:t> to the maxheap</a:t>
            </a:r>
          </a:p>
        </p:txBody>
      </p:sp>
      <p:pic>
        <p:nvPicPr>
          <p:cNvPr id="95236" name="Picture 5" descr="fg28_02a-c">
            <a:extLst>
              <a:ext uri="{FF2B5EF4-FFF2-40B4-BE49-F238E27FC236}">
                <a16:creationId xmlns:a16="http://schemas.microsoft.com/office/drawing/2014/main" id="{D7610308-35EA-9F49-A4EB-1AD8D7A46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2208213"/>
            <a:ext cx="7402513" cy="20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93C09A-407E-E543-B707-132C119CEC9A}"/>
              </a:ext>
            </a:extLst>
          </p:cNvPr>
          <p:cNvSpPr/>
          <p:nvPr/>
        </p:nvSpPr>
        <p:spPr>
          <a:xfrm>
            <a:off x="3521075" y="2070100"/>
            <a:ext cx="2520950" cy="2374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BBCE03-83A8-8F44-8EB6-7A71BA53E93F}"/>
              </a:ext>
            </a:extLst>
          </p:cNvPr>
          <p:cNvSpPr/>
          <p:nvPr/>
        </p:nvSpPr>
        <p:spPr>
          <a:xfrm>
            <a:off x="6151563" y="2070100"/>
            <a:ext cx="2520950" cy="2374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4F469E-CD60-8A4A-A90D-BBE3EAD1CAAD}"/>
              </a:ext>
            </a:extLst>
          </p:cNvPr>
          <p:cNvSpPr/>
          <p:nvPr/>
        </p:nvSpPr>
        <p:spPr>
          <a:xfrm>
            <a:off x="1968500" y="3779838"/>
            <a:ext cx="441325" cy="51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0" grpId="0"/>
      <p:bldP spid="2" grpId="0" animBg="1"/>
      <p:bldP spid="7" grpId="0" animBg="1"/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>
            <a:extLst>
              <a:ext uri="{FF2B5EF4-FFF2-40B4-BE49-F238E27FC236}">
                <a16:creationId xmlns:a16="http://schemas.microsoft.com/office/drawing/2014/main" id="{65793622-A2A6-5D49-81DF-B8461518C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4500" y="0"/>
            <a:ext cx="8229600" cy="985838"/>
          </a:xfrm>
        </p:spPr>
        <p:txBody>
          <a:bodyPr/>
          <a:lstStyle/>
          <a:p>
            <a:pPr eaLnBrk="1" hangingPunct="1"/>
            <a:r>
              <a:rPr lang="en-US" altLang="en-US" sz="3200"/>
              <a:t>Class </a:t>
            </a:r>
            <a:r>
              <a:rPr lang="en-US" altLang="en-US" sz="3200">
                <a:solidFill>
                  <a:schemeClr val="tx1"/>
                </a:solidFill>
                <a:latin typeface="Courier New" panose="02070309020205020404" pitchFamily="49" charset="0"/>
              </a:rPr>
              <a:t>MaxHeap</a:t>
            </a:r>
          </a:p>
        </p:txBody>
      </p:sp>
      <p:sp>
        <p:nvSpPr>
          <p:cNvPr id="97282" name="Rectangle 3">
            <a:extLst>
              <a:ext uri="{FF2B5EF4-FFF2-40B4-BE49-F238E27FC236}">
                <a16:creationId xmlns:a16="http://schemas.microsoft.com/office/drawing/2014/main" id="{9D0B55E2-A4C6-024F-99C5-4614359A4C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438" y="1130300"/>
            <a:ext cx="3316287" cy="5286375"/>
          </a:xfrm>
        </p:spPr>
        <p:txBody>
          <a:bodyPr/>
          <a:lstStyle/>
          <a:p>
            <a:pPr eaLnBrk="1" hangingPunct="1"/>
            <a:r>
              <a:rPr lang="en-US" altLang="en-US" sz="2400"/>
              <a:t>To avoid swaps:</a:t>
            </a:r>
          </a:p>
          <a:p>
            <a:pPr lvl="1" eaLnBrk="1" hangingPunct="1"/>
            <a:r>
              <a:rPr lang="en-US" altLang="en-US" sz="2000"/>
              <a:t>Begin at next available position for a leaf</a:t>
            </a:r>
          </a:p>
          <a:p>
            <a:pPr lvl="1" eaLnBrk="1" hangingPunct="1"/>
            <a:r>
              <a:rPr lang="en-US" altLang="en-US" sz="2000"/>
              <a:t>Follow path from this leaf toward root until correct position for new entry is found</a:t>
            </a:r>
          </a:p>
          <a:p>
            <a:pPr lvl="1" eaLnBrk="1" hangingPunct="1"/>
            <a:r>
              <a:rPr lang="en-US" altLang="en-US" sz="2000"/>
              <a:t>As this is done</a:t>
            </a:r>
          </a:p>
          <a:p>
            <a:pPr lvl="2" eaLnBrk="1" hangingPunct="1"/>
            <a:r>
              <a:rPr lang="en-US" altLang="en-US" sz="1800"/>
              <a:t>Move entries from parent to child</a:t>
            </a:r>
          </a:p>
          <a:p>
            <a:pPr lvl="2" eaLnBrk="1" hangingPunct="1"/>
            <a:r>
              <a:rPr lang="en-US" altLang="en-US" sz="1800"/>
              <a:t>Makes room for new entry</a:t>
            </a:r>
          </a:p>
        </p:txBody>
      </p:sp>
      <p:pic>
        <p:nvPicPr>
          <p:cNvPr id="93188" name="Picture 4" descr="fg28_03a-d">
            <a:extLst>
              <a:ext uri="{FF2B5EF4-FFF2-40B4-BE49-F238E27FC236}">
                <a16:creationId xmlns:a16="http://schemas.microsoft.com/office/drawing/2014/main" id="{BF1EC331-F0F3-7244-8E16-8BFE4A1E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88"/>
          <a:stretch>
            <a:fillRect/>
          </a:stretch>
        </p:blipFill>
        <p:spPr bwMode="auto">
          <a:xfrm>
            <a:off x="3581400" y="1231900"/>
            <a:ext cx="5429250" cy="2032000"/>
          </a:xfrm>
          <a:prstGeom prst="rect">
            <a:avLst/>
          </a:prstGeom>
          <a:noFill/>
          <a:ln>
            <a:noFill/>
          </a:ln>
          <a:effectLst>
            <a:outerShdw blurRad="63500" dist="107763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5" descr="fg28_03a-d">
            <a:extLst>
              <a:ext uri="{FF2B5EF4-FFF2-40B4-BE49-F238E27FC236}">
                <a16:creationId xmlns:a16="http://schemas.microsoft.com/office/drawing/2014/main" id="{BB4AAA70-A04D-0E45-B625-DFE0ECE7B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75"/>
          <a:stretch>
            <a:fillRect/>
          </a:stretch>
        </p:blipFill>
        <p:spPr bwMode="auto">
          <a:xfrm>
            <a:off x="3590925" y="3568700"/>
            <a:ext cx="543877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>
            <a:extLst>
              <a:ext uri="{FF2B5EF4-FFF2-40B4-BE49-F238E27FC236}">
                <a16:creationId xmlns:a16="http://schemas.microsoft.com/office/drawing/2014/main" id="{5ED6246F-806F-B543-889F-D9028DF647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73137"/>
          </a:xfrm>
        </p:spPr>
        <p:txBody>
          <a:bodyPr/>
          <a:lstStyle/>
          <a:p>
            <a:pPr eaLnBrk="1" hangingPunct="1"/>
            <a:r>
              <a:rPr lang="en-US" altLang="en-US" sz="3200"/>
              <a:t>Adding an Entry</a:t>
            </a:r>
          </a:p>
        </p:txBody>
      </p:sp>
      <p:sp>
        <p:nvSpPr>
          <p:cNvPr id="99330" name="Text Box 3">
            <a:extLst>
              <a:ext uri="{FF2B5EF4-FFF2-40B4-BE49-F238E27FC236}">
                <a16:creationId xmlns:a16="http://schemas.microsoft.com/office/drawing/2014/main" id="{ED94EC9A-7862-4E44-8A00-00604FC0F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3613" y="5740400"/>
            <a:ext cx="76819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An array representation of the steps from the previous slide</a:t>
            </a:r>
          </a:p>
        </p:txBody>
      </p:sp>
      <p:pic>
        <p:nvPicPr>
          <p:cNvPr id="95236" name="Picture 4" descr="fg28_04a-f">
            <a:extLst>
              <a:ext uri="{FF2B5EF4-FFF2-40B4-BE49-F238E27FC236}">
                <a16:creationId xmlns:a16="http://schemas.microsoft.com/office/drawing/2014/main" id="{E538FA82-FC06-EE40-BCDB-AE622BBBD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92"/>
          <a:stretch>
            <a:fillRect/>
          </a:stretch>
        </p:blipFill>
        <p:spPr bwMode="auto">
          <a:xfrm>
            <a:off x="1095375" y="1492250"/>
            <a:ext cx="7550150" cy="3902075"/>
          </a:xfrm>
          <a:prstGeom prst="rect">
            <a:avLst/>
          </a:prstGeom>
          <a:noFill/>
          <a:ln>
            <a:noFill/>
          </a:ln>
          <a:effectLst>
            <a:outerShdw blurRad="63500" dist="107763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>
            <a:extLst>
              <a:ext uri="{FF2B5EF4-FFF2-40B4-BE49-F238E27FC236}">
                <a16:creationId xmlns:a16="http://schemas.microsoft.com/office/drawing/2014/main" id="{1CAC6AD4-7D18-F24F-A010-DF9A601DFC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3225" y="2873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Adding an Entry</a:t>
            </a:r>
          </a:p>
        </p:txBody>
      </p:sp>
      <p:sp>
        <p:nvSpPr>
          <p:cNvPr id="101378" name="Text Box 3">
            <a:extLst>
              <a:ext uri="{FF2B5EF4-FFF2-40B4-BE49-F238E27FC236}">
                <a16:creationId xmlns:a16="http://schemas.microsoft.com/office/drawing/2014/main" id="{2571B863-4223-C745-AD5C-DAFA2A64D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765800"/>
            <a:ext cx="609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(ctd.) An array representation of the from the previous slide.</a:t>
            </a:r>
          </a:p>
        </p:txBody>
      </p:sp>
      <p:pic>
        <p:nvPicPr>
          <p:cNvPr id="97284" name="Picture 4" descr="fg28_04a-f">
            <a:extLst>
              <a:ext uri="{FF2B5EF4-FFF2-40B4-BE49-F238E27FC236}">
                <a16:creationId xmlns:a16="http://schemas.microsoft.com/office/drawing/2014/main" id="{12B97FB3-A293-D04D-9A03-D857E300C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34"/>
          <a:stretch>
            <a:fillRect/>
          </a:stretch>
        </p:blipFill>
        <p:spPr bwMode="auto">
          <a:xfrm>
            <a:off x="1082675" y="1731963"/>
            <a:ext cx="7550150" cy="3708400"/>
          </a:xfrm>
          <a:prstGeom prst="rect">
            <a:avLst/>
          </a:prstGeom>
          <a:noFill/>
          <a:ln>
            <a:noFill/>
          </a:ln>
          <a:effectLst>
            <a:outerShdw blurRad="63500" dist="107763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CC563333-D417-6347-A7D7-DD8317A5C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38" y="2047875"/>
            <a:ext cx="6056312" cy="4219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103426" name="Rectangle 3">
            <a:extLst>
              <a:ext uri="{FF2B5EF4-FFF2-40B4-BE49-F238E27FC236}">
                <a16:creationId xmlns:a16="http://schemas.microsoft.com/office/drawing/2014/main" id="{9C841093-02C3-DC4C-A789-6190222EBC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0000"/>
                </a:solidFill>
              </a:rPr>
              <a:t>Creating a Heap</a:t>
            </a:r>
          </a:p>
        </p:txBody>
      </p:sp>
      <p:sp>
        <p:nvSpPr>
          <p:cNvPr id="103427" name="Text Box 4">
            <a:extLst>
              <a:ext uri="{FF2B5EF4-FFF2-40B4-BE49-F238E27FC236}">
                <a16:creationId xmlns:a16="http://schemas.microsoft.com/office/drawing/2014/main" id="{0CBB0EA2-44C0-7840-8517-1709A8228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1209675"/>
            <a:ext cx="8086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The steps in adding 20, 40, 30, 10, 90, and 70 to a heap.</a:t>
            </a:r>
          </a:p>
        </p:txBody>
      </p:sp>
      <p:pic>
        <p:nvPicPr>
          <p:cNvPr id="60421" name="Picture 5" descr="fg28_07">
            <a:extLst>
              <a:ext uri="{FF2B5EF4-FFF2-40B4-BE49-F238E27FC236}">
                <a16:creationId xmlns:a16="http://schemas.microsoft.com/office/drawing/2014/main" id="{C3F5F003-1093-BF45-B647-E06703FBA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2170113"/>
            <a:ext cx="5911850" cy="409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928C33A9-AABC-7346-A2B0-DA21BABD0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187450"/>
            <a:ext cx="5251450" cy="43291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105474" name="Rectangle 3">
            <a:extLst>
              <a:ext uri="{FF2B5EF4-FFF2-40B4-BE49-F238E27FC236}">
                <a16:creationId xmlns:a16="http://schemas.microsoft.com/office/drawing/2014/main" id="{261B781E-B2AE-454F-BF2D-B5796D516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128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0000"/>
                </a:solidFill>
              </a:rPr>
              <a:t>Removing the Root</a:t>
            </a:r>
          </a:p>
        </p:txBody>
      </p:sp>
      <p:sp>
        <p:nvSpPr>
          <p:cNvPr id="105475" name="Text Box 4">
            <a:extLst>
              <a:ext uri="{FF2B5EF4-FFF2-40B4-BE49-F238E27FC236}">
                <a16:creationId xmlns:a16="http://schemas.microsoft.com/office/drawing/2014/main" id="{3FB224F7-B7D0-BB4A-9937-BAC5E818A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5751513"/>
            <a:ext cx="815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The steps to remove the entry in the root of the maxheap</a:t>
            </a:r>
          </a:p>
        </p:txBody>
      </p:sp>
      <p:pic>
        <p:nvPicPr>
          <p:cNvPr id="105476" name="Picture 5" descr="fg28_05a-d">
            <a:extLst>
              <a:ext uri="{FF2B5EF4-FFF2-40B4-BE49-F238E27FC236}">
                <a16:creationId xmlns:a16="http://schemas.microsoft.com/office/drawing/2014/main" id="{259A00B2-9C75-8447-AF2B-BFD209F1E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268413"/>
            <a:ext cx="5040313" cy="415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3E7C21CC-3D43-5E4F-B56D-9402C5488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725" y="1990725"/>
            <a:ext cx="5021263" cy="41925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107522" name="Rectangle 3">
            <a:extLst>
              <a:ext uri="{FF2B5EF4-FFF2-40B4-BE49-F238E27FC236}">
                <a16:creationId xmlns:a16="http://schemas.microsoft.com/office/drawing/2014/main" id="{871A2896-9BAD-BB44-9995-6EB759C002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2250" y="274638"/>
            <a:ext cx="8464550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0000"/>
                </a:solidFill>
              </a:rPr>
              <a:t>Transforming a </a:t>
            </a:r>
            <a:r>
              <a:rPr lang="en-US" altLang="en-US" sz="3200" dirty="0" err="1">
                <a:solidFill>
                  <a:srgbClr val="FF0000"/>
                </a:solidFill>
              </a:rPr>
              <a:t>Semiheap</a:t>
            </a:r>
            <a:r>
              <a:rPr lang="en-US" altLang="en-US" sz="3200" dirty="0">
                <a:solidFill>
                  <a:srgbClr val="FF0000"/>
                </a:solidFill>
              </a:rPr>
              <a:t> into a Heap</a:t>
            </a:r>
            <a:r>
              <a:rPr lang="en-US" altLang="en-US" sz="3200" dirty="0"/>
              <a:t> without Swaps</a:t>
            </a:r>
          </a:p>
        </p:txBody>
      </p:sp>
      <p:pic>
        <p:nvPicPr>
          <p:cNvPr id="107523" name="Picture 5" descr="fg28_06a-d">
            <a:extLst>
              <a:ext uri="{FF2B5EF4-FFF2-40B4-BE49-F238E27FC236}">
                <a16:creationId xmlns:a16="http://schemas.microsoft.com/office/drawing/2014/main" id="{2FFF6787-57B2-C34A-8ADF-BB9B85CB7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2074863"/>
            <a:ext cx="48768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A6793304-4E4A-1B47-817C-8C0DC7667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409700"/>
            <a:ext cx="4902200" cy="4241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109570" name="Rectangle 3">
            <a:extLst>
              <a:ext uri="{FF2B5EF4-FFF2-40B4-BE49-F238E27FC236}">
                <a16:creationId xmlns:a16="http://schemas.microsoft.com/office/drawing/2014/main" id="{71C7750E-11EA-B34F-B806-6B24754570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Creating a Heap</a:t>
            </a:r>
          </a:p>
        </p:txBody>
      </p:sp>
      <p:sp>
        <p:nvSpPr>
          <p:cNvPr id="109571" name="Text Box 4">
            <a:extLst>
              <a:ext uri="{FF2B5EF4-FFF2-40B4-BE49-F238E27FC236}">
                <a16:creationId xmlns:a16="http://schemas.microsoft.com/office/drawing/2014/main" id="{9A47513B-2065-1146-A9E9-D7B5B56F9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50" y="5918200"/>
            <a:ext cx="70294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The steps in creating a heap by using </a:t>
            </a:r>
            <a:r>
              <a:rPr lang="en-US" altLang="en-US">
                <a:latin typeface="Courier New" panose="02070309020205020404" pitchFamily="49" charset="0"/>
              </a:rPr>
              <a:t>reheap</a:t>
            </a:r>
            <a:r>
              <a:rPr lang="en-US" altLang="en-US" sz="2400"/>
              <a:t>. </a:t>
            </a:r>
          </a:p>
        </p:txBody>
      </p:sp>
      <p:pic>
        <p:nvPicPr>
          <p:cNvPr id="109572" name="Picture 5" descr="fg28_08a-f">
            <a:extLst>
              <a:ext uri="{FF2B5EF4-FFF2-40B4-BE49-F238E27FC236}">
                <a16:creationId xmlns:a16="http://schemas.microsoft.com/office/drawing/2014/main" id="{29694FF3-B747-7D48-8628-91773ED1E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46"/>
          <a:stretch>
            <a:fillRect/>
          </a:stretch>
        </p:blipFill>
        <p:spPr bwMode="auto">
          <a:xfrm>
            <a:off x="841375" y="1489075"/>
            <a:ext cx="4743450" cy="404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8" name="Picture 6" descr="fg28_08a-f">
            <a:extLst>
              <a:ext uri="{FF2B5EF4-FFF2-40B4-BE49-F238E27FC236}">
                <a16:creationId xmlns:a16="http://schemas.microsoft.com/office/drawing/2014/main" id="{59472E6F-101E-1C4A-B918-A545C0574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25" r="55775"/>
          <a:stretch>
            <a:fillRect/>
          </a:stretch>
        </p:blipFill>
        <p:spPr bwMode="auto">
          <a:xfrm>
            <a:off x="6302375" y="1319213"/>
            <a:ext cx="2354263" cy="1985962"/>
          </a:xfrm>
          <a:prstGeom prst="rect">
            <a:avLst/>
          </a:prstGeom>
          <a:noFill/>
          <a:ln>
            <a:noFill/>
          </a:ln>
          <a:effectLst>
            <a:outerShdw blurRad="63500" dist="107763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9" name="Picture 7" descr="fg28_08a-f">
            <a:extLst>
              <a:ext uri="{FF2B5EF4-FFF2-40B4-BE49-F238E27FC236}">
                <a16:creationId xmlns:a16="http://schemas.microsoft.com/office/drawing/2014/main" id="{42C45C64-2A0A-344B-8A78-D8A42F3F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53" t="70625"/>
          <a:stretch>
            <a:fillRect/>
          </a:stretch>
        </p:blipFill>
        <p:spPr bwMode="auto">
          <a:xfrm>
            <a:off x="6094413" y="3509963"/>
            <a:ext cx="2389187" cy="2103437"/>
          </a:xfrm>
          <a:prstGeom prst="rect">
            <a:avLst/>
          </a:prstGeom>
          <a:noFill/>
          <a:ln>
            <a:noFill/>
          </a:ln>
          <a:effectLst>
            <a:outerShdw blurRad="63500" dist="107763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78BF038-BF0A-6248-B937-C49B8E3E8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525" y="4251325"/>
            <a:ext cx="1311275" cy="1012825"/>
          </a:xfrm>
          <a:prstGeom prst="triangle">
            <a:avLst>
              <a:gd name="adj" fmla="val 50000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D4CD1D34-4C24-044D-9538-9FA467F3A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075" y="4181475"/>
            <a:ext cx="1438275" cy="1106488"/>
          </a:xfrm>
          <a:prstGeom prst="triangle">
            <a:avLst>
              <a:gd name="adj" fmla="val 50000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9148F73D-1461-734E-A428-D7C0A5A99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513" y="1482725"/>
            <a:ext cx="2965450" cy="1916113"/>
          </a:xfrm>
          <a:prstGeom prst="triangle">
            <a:avLst>
              <a:gd name="adj" fmla="val 55713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8CB29538-4E35-7B41-80AD-46FF422993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9900" y="5159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0000"/>
                </a:solidFill>
              </a:rPr>
              <a:t>Heapsort</a:t>
            </a:r>
          </a:p>
        </p:txBody>
      </p:sp>
      <p:sp>
        <p:nvSpPr>
          <p:cNvPr id="111618" name="Rectangle 3">
            <a:extLst>
              <a:ext uri="{FF2B5EF4-FFF2-40B4-BE49-F238E27FC236}">
                <a16:creationId xmlns:a16="http://schemas.microsoft.com/office/drawing/2014/main" id="{E33CA462-6B8E-2441-B10B-17C0CE3426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119313"/>
            <a:ext cx="8229600" cy="4297362"/>
          </a:xfrm>
        </p:spPr>
        <p:txBody>
          <a:bodyPr/>
          <a:lstStyle/>
          <a:p>
            <a:pPr eaLnBrk="1" hangingPunct="1"/>
            <a:r>
              <a:rPr lang="en-US" altLang="en-US"/>
              <a:t>Possible to use a heap to sort an array</a:t>
            </a:r>
          </a:p>
          <a:p>
            <a:pPr eaLnBrk="1" hangingPunct="1"/>
            <a:r>
              <a:rPr lang="en-US" altLang="en-US"/>
              <a:t>Place array items into a maxheap</a:t>
            </a:r>
          </a:p>
          <a:p>
            <a:pPr eaLnBrk="1" hangingPunct="1"/>
            <a:r>
              <a:rPr lang="en-US" altLang="en-US"/>
              <a:t>Then remove them</a:t>
            </a:r>
          </a:p>
          <a:p>
            <a:pPr lvl="1" eaLnBrk="1" hangingPunct="1"/>
            <a:r>
              <a:rPr lang="en-US" altLang="en-US"/>
              <a:t>Items will be in descending order</a:t>
            </a:r>
          </a:p>
          <a:p>
            <a:pPr lvl="1" eaLnBrk="1" hangingPunct="1"/>
            <a:r>
              <a:rPr lang="en-US" altLang="en-US"/>
              <a:t>Place them back into the original array and they will be in order</a:t>
            </a: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>
            <a:extLst>
              <a:ext uri="{FF2B5EF4-FFF2-40B4-BE49-F238E27FC236}">
                <a16:creationId xmlns:a16="http://schemas.microsoft.com/office/drawing/2014/main" id="{B713693F-516B-F24F-930B-61786D3C04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63587"/>
          </a:xfrm>
        </p:spPr>
        <p:txBody>
          <a:bodyPr/>
          <a:lstStyle/>
          <a:p>
            <a:pPr eaLnBrk="1" hangingPunct="1"/>
            <a:r>
              <a:rPr lang="en-US" altLang="en-US" sz="3200"/>
              <a:t>Heapsort</a:t>
            </a:r>
          </a:p>
        </p:txBody>
      </p:sp>
      <p:pic>
        <p:nvPicPr>
          <p:cNvPr id="113666" name="Picture 5" descr="fg28_09a-I">
            <a:extLst>
              <a:ext uri="{FF2B5EF4-FFF2-40B4-BE49-F238E27FC236}">
                <a16:creationId xmlns:a16="http://schemas.microsoft.com/office/drawing/2014/main" id="{516DCEC7-E3DB-2A4E-9FD0-513FC96B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80"/>
          <a:stretch>
            <a:fillRect/>
          </a:stretch>
        </p:blipFill>
        <p:spPr bwMode="auto">
          <a:xfrm>
            <a:off x="2789238" y="473075"/>
            <a:ext cx="5483225" cy="30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7" name="Picture 5" descr="fg28_09a-I">
            <a:extLst>
              <a:ext uri="{FF2B5EF4-FFF2-40B4-BE49-F238E27FC236}">
                <a16:creationId xmlns:a16="http://schemas.microsoft.com/office/drawing/2014/main" id="{A90D40AE-893B-884D-9A0B-C55515B39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5" b="45250"/>
          <a:stretch>
            <a:fillRect/>
          </a:stretch>
        </p:blipFill>
        <p:spPr bwMode="auto">
          <a:xfrm>
            <a:off x="3011488" y="3833813"/>
            <a:ext cx="5392737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8" name="Rectangle 3">
            <a:extLst>
              <a:ext uri="{FF2B5EF4-FFF2-40B4-BE49-F238E27FC236}">
                <a16:creationId xmlns:a16="http://schemas.microsoft.com/office/drawing/2014/main" id="{EA7EE8A7-480B-B247-8BD5-0CBFB809A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5225"/>
            <a:ext cx="2905125" cy="546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286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en-US" sz="1800"/>
              <a:t>Place array items into a maxheap</a:t>
            </a:r>
          </a:p>
          <a:p>
            <a:pPr lvl="1" eaLnBrk="1" hangingPunct="1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endParaRPr lang="en-US" altLang="en-US" sz="1800"/>
          </a:p>
          <a:p>
            <a:pPr lvl="1" eaLnBrk="1" hangingPunct="1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en-US" sz="1800"/>
              <a:t>Then remove them one by one</a:t>
            </a:r>
          </a:p>
          <a:p>
            <a:pPr lvl="1" eaLnBrk="1" hangingPunct="1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endParaRPr lang="en-US" altLang="en-US" sz="1800"/>
          </a:p>
          <a:p>
            <a:pPr lvl="1" eaLnBrk="1" hangingPunct="1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en-US" sz="1800"/>
              <a:t>Items will be in descending order</a:t>
            </a:r>
          </a:p>
          <a:p>
            <a:pPr lvl="1" eaLnBrk="1" hangingPunct="1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endParaRPr lang="en-US" altLang="en-US" sz="1800"/>
          </a:p>
          <a:p>
            <a:pPr lvl="1" eaLnBrk="1" hangingPunct="1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en-US" sz="1800"/>
              <a:t>Place them back into the original array and they will be in order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>
            <a:extLst>
              <a:ext uri="{FF2B5EF4-FFF2-40B4-BE49-F238E27FC236}">
                <a16:creationId xmlns:a16="http://schemas.microsoft.com/office/drawing/2014/main" id="{599503C3-297D-AE48-B994-972E545F6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213" y="2422525"/>
            <a:ext cx="7035800" cy="330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2" name="Rectangle 1027">
            <a:extLst>
              <a:ext uri="{FF2B5EF4-FFF2-40B4-BE49-F238E27FC236}">
                <a16:creationId xmlns:a16="http://schemas.microsoft.com/office/drawing/2014/main" id="{36CF1E98-8D0A-2C41-B176-A599AA9F7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Hierarchical Organization</a:t>
            </a:r>
          </a:p>
        </p:txBody>
      </p:sp>
      <p:sp>
        <p:nvSpPr>
          <p:cNvPr id="14339" name="Rectangle 1028">
            <a:extLst>
              <a:ext uri="{FF2B5EF4-FFF2-40B4-BE49-F238E27FC236}">
                <a16:creationId xmlns:a16="http://schemas.microsoft.com/office/drawing/2014/main" id="{D9048230-56EA-FD4C-BF71-31EC744DF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Family trees</a:t>
            </a:r>
          </a:p>
        </p:txBody>
      </p:sp>
      <p:sp>
        <p:nvSpPr>
          <p:cNvPr id="14340" name="Text Box 1029">
            <a:extLst>
              <a:ext uri="{FF2B5EF4-FFF2-40B4-BE49-F238E27FC236}">
                <a16:creationId xmlns:a16="http://schemas.microsoft.com/office/drawing/2014/main" id="{221DF921-49AC-1140-9D03-5DDCBAE45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6108700"/>
            <a:ext cx="805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Jared's parents and grandparents.</a:t>
            </a:r>
          </a:p>
        </p:txBody>
      </p:sp>
      <p:pic>
        <p:nvPicPr>
          <p:cNvPr id="14341" name="Picture 1031" descr="fg25_02">
            <a:extLst>
              <a:ext uri="{FF2B5EF4-FFF2-40B4-BE49-F238E27FC236}">
                <a16:creationId xmlns:a16="http://schemas.microsoft.com/office/drawing/2014/main" id="{AED26AC2-38D6-DB45-BCFA-C74C2A64F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2608263"/>
            <a:ext cx="6605588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>
            <a:extLst>
              <a:ext uri="{FF2B5EF4-FFF2-40B4-BE49-F238E27FC236}">
                <a16:creationId xmlns:a16="http://schemas.microsoft.com/office/drawing/2014/main" id="{EBA5F764-5032-CE49-9DDA-4C3643E68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03250"/>
          </a:xfrm>
        </p:spPr>
        <p:txBody>
          <a:bodyPr/>
          <a:lstStyle/>
          <a:p>
            <a:pPr eaLnBrk="1" hangingPunct="1"/>
            <a:r>
              <a:rPr lang="en-US" altLang="en-US" sz="3200"/>
              <a:t>Heapsort</a:t>
            </a:r>
          </a:p>
        </p:txBody>
      </p:sp>
      <p:pic>
        <p:nvPicPr>
          <p:cNvPr id="115714" name="Picture 5" descr="fg28_09a-I">
            <a:extLst>
              <a:ext uri="{FF2B5EF4-FFF2-40B4-BE49-F238E27FC236}">
                <a16:creationId xmlns:a16="http://schemas.microsoft.com/office/drawing/2014/main" id="{40BD0C43-8E80-D44A-B7F1-53A4943A0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66" b="22626"/>
          <a:stretch>
            <a:fillRect/>
          </a:stretch>
        </p:blipFill>
        <p:spPr bwMode="auto">
          <a:xfrm>
            <a:off x="3648075" y="479425"/>
            <a:ext cx="5213350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5" name="Picture 5" descr="fg28_09a-I">
            <a:extLst>
              <a:ext uri="{FF2B5EF4-FFF2-40B4-BE49-F238E27FC236}">
                <a16:creationId xmlns:a16="http://schemas.microsoft.com/office/drawing/2014/main" id="{47126FDA-62D9-A947-9815-C8790D297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26"/>
          <a:stretch>
            <a:fillRect/>
          </a:stretch>
        </p:blipFill>
        <p:spPr bwMode="auto">
          <a:xfrm>
            <a:off x="3589338" y="3273425"/>
            <a:ext cx="5321300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6" name="Rectangle 3">
            <a:extLst>
              <a:ext uri="{FF2B5EF4-FFF2-40B4-BE49-F238E27FC236}">
                <a16:creationId xmlns:a16="http://schemas.microsoft.com/office/drawing/2014/main" id="{15C5529A-8159-DB41-9266-0E7B176CA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8" y="1165225"/>
            <a:ext cx="2706687" cy="546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286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en-US" sz="1800"/>
              <a:t>Place array items into a maxheap</a:t>
            </a:r>
          </a:p>
          <a:p>
            <a:pPr lvl="1" eaLnBrk="1" hangingPunct="1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endParaRPr lang="en-US" altLang="en-US" sz="1800"/>
          </a:p>
          <a:p>
            <a:pPr lvl="1" eaLnBrk="1" hangingPunct="1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en-US" sz="1800"/>
              <a:t>Then remove them one by one</a:t>
            </a:r>
          </a:p>
          <a:p>
            <a:pPr lvl="1" eaLnBrk="1" hangingPunct="1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endParaRPr lang="en-US" altLang="en-US" sz="1800"/>
          </a:p>
          <a:p>
            <a:pPr lvl="1" eaLnBrk="1" hangingPunct="1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en-US" sz="1800"/>
              <a:t>Items will be in descending order</a:t>
            </a:r>
          </a:p>
          <a:p>
            <a:pPr lvl="1" eaLnBrk="1" hangingPunct="1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endParaRPr lang="en-US" altLang="en-US" sz="1800"/>
          </a:p>
          <a:p>
            <a:pPr lvl="1" eaLnBrk="1" hangingPunct="1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en-US" sz="1800"/>
              <a:t>Place them back into the original array and they will be in order</a:t>
            </a: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3">
            <a:extLst>
              <a:ext uri="{FF2B5EF4-FFF2-40B4-BE49-F238E27FC236}">
                <a16:creationId xmlns:a16="http://schemas.microsoft.com/office/drawing/2014/main" id="{5196419C-1E80-994F-BAAA-7DFC38093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Efficiency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BAB0D6-9E66-124D-AEF4-D1909AD8D4B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635000" y="2161309"/>
            <a:ext cx="8229600" cy="4079154"/>
          </a:xfrm>
          <a:blipFill rotWithShape="1">
            <a:blip r:embed="rId2"/>
            <a:stretch>
              <a:fillRect l="-1630" t="-1943"/>
            </a:stretch>
          </a:blipFill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17763" name="TextBox 3">
            <a:extLst>
              <a:ext uri="{FF2B5EF4-FFF2-40B4-BE49-F238E27FC236}">
                <a16:creationId xmlns:a16="http://schemas.microsoft.com/office/drawing/2014/main" id="{FF4CEA41-D49D-BC47-9022-CD6B32748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13" y="5969000"/>
            <a:ext cx="72040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hlinkClick r:id="rId3"/>
              </a:rPr>
              <a:t>HeapSort - https://www.youtube.com/watch?v=iXAjiDQbPSw</a:t>
            </a:r>
            <a:endParaRPr lang="en-US" altLang="en-US" sz="180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hlinkClick r:id="rId4"/>
              </a:rPr>
              <a:t>QuickSort - https://www.youtube.com/watch?v=m1PS8IR6Td0</a:t>
            </a:r>
            <a:endParaRPr lang="en-US" altLang="en-US" sz="18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B802770-0415-0E44-B06F-3AC0C1EF4A8B}"/>
              </a:ext>
            </a:extLst>
          </p:cNvPr>
          <p:cNvSpPr txBox="1">
            <a:spLocks noChangeArrowheads="1"/>
          </p:cNvSpPr>
          <p:nvPr/>
        </p:nvSpPr>
        <p:spPr>
          <a:xfrm>
            <a:off x="257175" y="160338"/>
            <a:ext cx="8772525" cy="696912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 Holiday Tree with a Heap of Presents Underneath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5DD5CB1-5DD5-1141-A614-899DCC871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923925"/>
            <a:ext cx="8342312" cy="543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altLang="en-US" sz="2200"/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altLang="en-US" sz="2200"/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altLang="en-US" sz="2200"/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altLang="en-US" sz="2200"/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altLang="en-US" sz="2200"/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altLang="en-US" sz="2200"/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altLang="en-US" sz="2200"/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altLang="en-US" sz="2200"/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altLang="en-US" sz="2200"/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altLang="en-US" sz="2200"/>
          </a:p>
          <a:p>
            <a:pPr>
              <a:buClr>
                <a:schemeClr val="tx2"/>
              </a:buClr>
              <a:buSzPct val="70000"/>
            </a:pPr>
            <a:r>
              <a:rPr lang="en-US" altLang="en-US" sz="2200"/>
              <a:t>Is it a heap?</a:t>
            </a:r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altLang="en-US" sz="2200"/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altLang="en-US" sz="1800"/>
          </a:p>
        </p:txBody>
      </p:sp>
      <p:pic>
        <p:nvPicPr>
          <p:cNvPr id="118787" name="Picture 6" descr="C:\Users\ania\Desktop\TreeWithHeapOfPresents.png">
            <a:extLst>
              <a:ext uri="{FF2B5EF4-FFF2-40B4-BE49-F238E27FC236}">
                <a16:creationId xmlns:a16="http://schemas.microsoft.com/office/drawing/2014/main" id="{A36EC0DD-D606-C041-AD0E-C6D82C688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981075"/>
            <a:ext cx="24479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C8145463-5305-A24D-A324-FB0D3D54DC0C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C416ED4-7F95-B040-BD16-4A5AD94DB98C}"/>
              </a:ext>
            </a:extLst>
          </p:cNvPr>
          <p:cNvSpPr txBox="1">
            <a:spLocks noChangeArrowheads="1"/>
          </p:cNvSpPr>
          <p:nvPr/>
        </p:nvSpPr>
        <p:spPr>
          <a:xfrm>
            <a:off x="436563" y="1279525"/>
            <a:ext cx="8342312" cy="5075238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r>
              <a:rPr lang="en-US" sz="2200" kern="0" dirty="0">
                <a:latin typeface="+mn-lt"/>
                <a:cs typeface="Arial" charset="0"/>
              </a:rPr>
              <a:t>Trace the steps that </a:t>
            </a:r>
            <a:r>
              <a:rPr lang="en-US" sz="2200" kern="0" dirty="0" err="1">
                <a:latin typeface="Courier New" pitchFamily="49" charset="0"/>
                <a:cs typeface="Courier New" pitchFamily="49" charset="0"/>
              </a:rPr>
              <a:t>heapSort</a:t>
            </a:r>
            <a:r>
              <a:rPr lang="en-US" sz="2200" kern="0" dirty="0">
                <a:latin typeface="+mn-lt"/>
                <a:cs typeface="Arial" charset="0"/>
              </a:rPr>
              <a:t> takes when sorting the following array: </a:t>
            </a:r>
          </a:p>
          <a:p>
            <a:pPr marL="692150" lvl="1" indent="-347663">
              <a:spcBef>
                <a:spcPct val="20000"/>
              </a:spcBef>
              <a:buClr>
                <a:schemeClr val="accent2"/>
              </a:buClr>
              <a:buSzPct val="70000"/>
              <a:defRPr/>
            </a:pPr>
            <a:r>
              <a:rPr lang="en-US" kern="0" dirty="0">
                <a:latin typeface="Courier New" pitchFamily="49" charset="0"/>
                <a:cs typeface="Courier New" pitchFamily="49" charset="0"/>
              </a:rPr>
              <a:t>9 6 2 4 8 7 5 3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81" name="Group 1">
            <a:extLst>
              <a:ext uri="{FF2B5EF4-FFF2-40B4-BE49-F238E27FC236}">
                <a16:creationId xmlns:a16="http://schemas.microsoft.com/office/drawing/2014/main" id="{7DCA0DD9-73A3-3C4B-B522-DEBE89DFD2E5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3530600"/>
            <a:ext cx="7340600" cy="2959100"/>
            <a:chOff x="0" y="0"/>
            <a:chExt cx="4624" cy="1863"/>
          </a:xfrm>
        </p:grpSpPr>
        <p:pic>
          <p:nvPicPr>
            <p:cNvPr id="122884" name="Picture 2">
              <a:extLst>
                <a:ext uri="{FF2B5EF4-FFF2-40B4-BE49-F238E27FC236}">
                  <a16:creationId xmlns:a16="http://schemas.microsoft.com/office/drawing/2014/main" id="{D7ACF09B-5D2E-FD48-BB31-8857DB4A37C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91"/>
            <a:stretch>
              <a:fillRect/>
            </a:stretch>
          </p:blipFill>
          <p:spPr bwMode="auto">
            <a:xfrm>
              <a:off x="2221" y="0"/>
              <a:ext cx="2403" cy="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885" name="Picture 3">
              <a:extLst>
                <a:ext uri="{FF2B5EF4-FFF2-40B4-BE49-F238E27FC236}">
                  <a16:creationId xmlns:a16="http://schemas.microsoft.com/office/drawing/2014/main" id="{06F8B896-0930-E449-9735-6B13FD4E2DD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500"/>
            <a:stretch>
              <a:fillRect/>
            </a:stretch>
          </p:blipFill>
          <p:spPr bwMode="auto">
            <a:xfrm>
              <a:off x="0" y="443"/>
              <a:ext cx="2494" cy="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2882" name="Rectangle 6">
            <a:extLst>
              <a:ext uri="{FF2B5EF4-FFF2-40B4-BE49-F238E27FC236}">
                <a16:creationId xmlns:a16="http://schemas.microsoft.com/office/drawing/2014/main" id="{D7EFA833-F715-E84C-B8A8-14DD9E065D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218488" cy="801687"/>
          </a:xfrm>
        </p:spPr>
        <p:txBody>
          <a:bodyPr rIns="132080"/>
          <a:lstStyle/>
          <a:p>
            <a:pPr eaLnBrk="1" hangingPunct="1"/>
            <a:r>
              <a:rPr lang="en-US" altLang="en-US" sz="3200"/>
              <a:t>Efficiency of Operations on Binary Trees</a:t>
            </a:r>
          </a:p>
        </p:txBody>
      </p:sp>
      <p:sp>
        <p:nvSpPr>
          <p:cNvPr id="122883" name="Rectangle 4">
            <a:extLst>
              <a:ext uri="{FF2B5EF4-FFF2-40B4-BE49-F238E27FC236}">
                <a16:creationId xmlns:a16="http://schemas.microsoft.com/office/drawing/2014/main" id="{B04682AB-A934-0847-B8D0-34A74ACF6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66800"/>
            <a:ext cx="8229600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132080" bIns="50800"/>
          <a:lstStyle>
            <a:lvl1pPr marL="382588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6275" indent="-34290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500"/>
              </a:spcBef>
              <a:buClr>
                <a:srgbClr val="330066"/>
              </a:buClr>
              <a:buSzPct val="69000"/>
            </a:pPr>
            <a:r>
              <a:rPr lang="en-US" altLang="en-US" sz="2200"/>
              <a:t>The order in which entries are added affect the shape of the binary tree</a:t>
            </a:r>
          </a:p>
          <a:p>
            <a:pPr eaLnBrk="1" hangingPunct="1">
              <a:spcBef>
                <a:spcPts val="500"/>
              </a:spcBef>
              <a:buClr>
                <a:srgbClr val="330066"/>
              </a:buClr>
              <a:buSzPct val="69000"/>
            </a:pPr>
            <a:r>
              <a:rPr lang="en-US" altLang="en-US" sz="2200"/>
              <a:t>If entries are added to an empty binary tree</a:t>
            </a:r>
          </a:p>
          <a:p>
            <a:pPr lvl="1" eaLnBrk="1" hangingPunct="1">
              <a:spcBef>
                <a:spcPts val="500"/>
              </a:spcBef>
              <a:buClr>
                <a:srgbClr val="669999"/>
              </a:buClr>
              <a:buSzPct val="69000"/>
            </a:pPr>
            <a:r>
              <a:rPr lang="en-US" altLang="en-US" sz="2000"/>
              <a:t>Best not to have them sorted first</a:t>
            </a:r>
          </a:p>
          <a:p>
            <a:pPr lvl="1" eaLnBrk="1" hangingPunct="1">
              <a:spcBef>
                <a:spcPts val="500"/>
              </a:spcBef>
              <a:buClr>
                <a:srgbClr val="669999"/>
              </a:buClr>
              <a:buSzPct val="69000"/>
            </a:pPr>
            <a:r>
              <a:rPr lang="en-US" altLang="en-US" sz="2000"/>
              <a:t>Tree is more balanced if entries are in random order</a:t>
            </a:r>
          </a:p>
          <a:p>
            <a:pPr eaLnBrk="1" hangingPunct="1">
              <a:spcBef>
                <a:spcPts val="500"/>
              </a:spcBef>
              <a:buClr>
                <a:srgbClr val="330066"/>
              </a:buClr>
              <a:buSzPct val="69000"/>
            </a:pPr>
            <a:r>
              <a:rPr lang="en-US" altLang="en-US" sz="2200"/>
              <a:t>Two binary search trees that contain the same data</a:t>
            </a:r>
          </a:p>
          <a:p>
            <a:pPr eaLnBrk="1" hangingPunct="1">
              <a:spcBef>
                <a:spcPts val="500"/>
              </a:spcBef>
              <a:buClr>
                <a:srgbClr val="330066"/>
              </a:buClr>
              <a:buSzPct val="69000"/>
              <a:buFont typeface="Wingdings" pitchFamily="2" charset="2"/>
              <a:buChar char="l"/>
            </a:pPr>
            <a:endParaRPr lang="en-US" altLang="en-US" sz="2200"/>
          </a:p>
          <a:p>
            <a:pPr eaLnBrk="1" hangingPunct="1">
              <a:spcBef>
                <a:spcPts val="500"/>
              </a:spcBef>
              <a:buClr>
                <a:srgbClr val="330066"/>
              </a:buClr>
              <a:buSzPct val="69000"/>
              <a:buFont typeface="Wingdings" pitchFamily="2" charset="2"/>
              <a:buChar char="l"/>
            </a:pPr>
            <a:endParaRPr lang="en-US" altLang="en-US" sz="2200"/>
          </a:p>
          <a:p>
            <a:pPr eaLnBrk="1" hangingPunct="1">
              <a:spcBef>
                <a:spcPts val="500"/>
              </a:spcBef>
              <a:buClr>
                <a:srgbClr val="330066"/>
              </a:buClr>
              <a:buSzPct val="69000"/>
              <a:buFont typeface="Wingdings" pitchFamily="2" charset="2"/>
              <a:buChar char="l"/>
            </a:pPr>
            <a:endParaRPr lang="en-US" altLang="en-US" sz="2200"/>
          </a:p>
          <a:p>
            <a:pPr eaLnBrk="1" hangingPunct="1">
              <a:spcBef>
                <a:spcPts val="500"/>
              </a:spcBef>
              <a:buClr>
                <a:srgbClr val="330066"/>
              </a:buClr>
              <a:buSzPct val="69000"/>
              <a:buFont typeface="Wingdings" pitchFamily="2" charset="2"/>
              <a:buChar char="l"/>
            </a:pPr>
            <a:endParaRPr lang="en-US" altLang="en-US" sz="2200"/>
          </a:p>
          <a:p>
            <a:pPr eaLnBrk="1" hangingPunct="1">
              <a:spcBef>
                <a:spcPts val="500"/>
              </a:spcBef>
              <a:buClr>
                <a:srgbClr val="330066"/>
              </a:buClr>
              <a:buSzPct val="69000"/>
              <a:buFont typeface="Wingdings" pitchFamily="2" charset="2"/>
              <a:buChar char="l"/>
            </a:pPr>
            <a:endParaRPr lang="en-US" altLang="en-US" sz="2200"/>
          </a:p>
          <a:p>
            <a:pPr eaLnBrk="1" hangingPunct="1">
              <a:spcBef>
                <a:spcPts val="500"/>
              </a:spcBef>
              <a:buClr>
                <a:srgbClr val="330066"/>
              </a:buClr>
              <a:buSzPct val="69000"/>
              <a:buFont typeface="Wingdings" pitchFamily="2" charset="2"/>
              <a:buChar char="l"/>
            </a:pPr>
            <a:endParaRPr lang="en-US" altLang="en-US" sz="2200"/>
          </a:p>
          <a:p>
            <a:pPr eaLnBrk="1" hangingPunct="1">
              <a:spcBef>
                <a:spcPts val="500"/>
              </a:spcBef>
              <a:buClr>
                <a:srgbClr val="330066"/>
              </a:buClr>
              <a:buSzPct val="69000"/>
            </a:pPr>
            <a:r>
              <a:rPr lang="en-US" altLang="en-US" sz="2200"/>
              <a:t>Shorter tree has efficiency </a:t>
            </a:r>
          </a:p>
          <a:p>
            <a:pPr lvl="1" eaLnBrk="1" hangingPunct="1">
              <a:spcBef>
                <a:spcPts val="500"/>
              </a:spcBef>
              <a:buClr>
                <a:srgbClr val="330066"/>
              </a:buClr>
              <a:buSzPct val="69000"/>
              <a:buFontTx/>
              <a:buNone/>
            </a:pPr>
            <a:r>
              <a:rPr lang="en-US" altLang="en-US" sz="2200"/>
              <a:t>O(log n)</a:t>
            </a:r>
          </a:p>
        </p:txBody>
      </p:sp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3">
            <a:extLst>
              <a:ext uri="{FF2B5EF4-FFF2-40B4-BE49-F238E27FC236}">
                <a16:creationId xmlns:a16="http://schemas.microsoft.com/office/drawing/2014/main" id="{C972B995-2B95-C040-BB54-25F07932F8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22238"/>
            <a:ext cx="8218487" cy="744537"/>
          </a:xfrm>
        </p:spPr>
        <p:txBody>
          <a:bodyPr rIns="132080"/>
          <a:lstStyle/>
          <a:p>
            <a:pPr eaLnBrk="1" hangingPunct="1"/>
            <a:r>
              <a:rPr lang="en-US" altLang="en-US" sz="3200"/>
              <a:t>Importance of Balance</a:t>
            </a:r>
          </a:p>
        </p:txBody>
      </p:sp>
      <p:sp>
        <p:nvSpPr>
          <p:cNvPr id="123906" name="Rectangle 4">
            <a:extLst>
              <a:ext uri="{FF2B5EF4-FFF2-40B4-BE49-F238E27FC236}">
                <a16:creationId xmlns:a16="http://schemas.microsoft.com/office/drawing/2014/main" id="{815BCB79-EAA6-6D4B-86CB-5861022CBB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923925"/>
            <a:ext cx="8229600" cy="1885950"/>
          </a:xfrm>
        </p:spPr>
        <p:txBody>
          <a:bodyPr rIns="132080"/>
          <a:lstStyle/>
          <a:p>
            <a:pPr eaLnBrk="1" hangingPunct="1"/>
            <a:r>
              <a:rPr lang="en-US" altLang="en-US" sz="2400"/>
              <a:t>Completely balanced</a:t>
            </a:r>
          </a:p>
          <a:p>
            <a:pPr marL="731838" lvl="1" indent="-398463" eaLnBrk="1" hangingPunct="1"/>
            <a:r>
              <a:rPr lang="en-US" altLang="en-US" sz="2000"/>
              <a:t>Subtrees of each node have exactly same height</a:t>
            </a:r>
          </a:p>
          <a:p>
            <a:pPr eaLnBrk="1" hangingPunct="1"/>
            <a:r>
              <a:rPr lang="en-US" altLang="en-US" sz="2400"/>
              <a:t>Height balanced</a:t>
            </a:r>
          </a:p>
          <a:p>
            <a:pPr marL="731838" lvl="1" indent="-398463" eaLnBrk="1" hangingPunct="1"/>
            <a:r>
              <a:rPr lang="en-US" altLang="en-US" sz="2000"/>
              <a:t>Subtrees of each node in the tree differ in height by no more than one</a:t>
            </a:r>
          </a:p>
        </p:txBody>
      </p:sp>
      <p:pic>
        <p:nvPicPr>
          <p:cNvPr id="123907" name="Picture 5">
            <a:extLst>
              <a:ext uri="{FF2B5EF4-FFF2-40B4-BE49-F238E27FC236}">
                <a16:creationId xmlns:a16="http://schemas.microsoft.com/office/drawing/2014/main" id="{8A827530-DFF7-A840-9EAC-C9156D9C552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527300"/>
            <a:ext cx="5729288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Rectangle 6">
            <a:extLst>
              <a:ext uri="{FF2B5EF4-FFF2-40B4-BE49-F238E27FC236}">
                <a16:creationId xmlns:a16="http://schemas.microsoft.com/office/drawing/2014/main" id="{E8F292CD-26A2-5C43-9E75-6C32FB773722}"/>
              </a:ext>
            </a:extLst>
          </p:cNvPr>
          <p:cNvSpPr>
            <a:spLocks/>
          </p:cNvSpPr>
          <p:nvPr/>
        </p:nvSpPr>
        <p:spPr bwMode="auto">
          <a:xfrm>
            <a:off x="514350" y="5765800"/>
            <a:ext cx="8362950" cy="923925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/>
        </p:spPr>
        <p:txBody>
          <a:bodyPr lIns="0" tIns="0" rIns="40639" bIns="0" anchor="ctr"/>
          <a:lstStyle/>
          <a:p>
            <a:pPr marL="382588" indent="-342900" eaLnBrk="1" hangingPunct="1">
              <a:spcBef>
                <a:spcPts val="500"/>
              </a:spcBef>
              <a:buClr>
                <a:srgbClr val="330066"/>
              </a:buClr>
              <a:buSzPct val="69000"/>
              <a:buFont typeface="Wingdings" charset="2"/>
              <a:buChar char="l"/>
              <a:defRPr/>
            </a:pPr>
            <a:r>
              <a:rPr lang="en-US" sz="2200" b="1" i="1" dirty="0">
                <a:latin typeface="+mn-lt"/>
                <a:cs typeface="Arial" charset="0"/>
              </a:rPr>
              <a:t>AVL, black-red </a:t>
            </a:r>
            <a:r>
              <a:rPr lang="en-US" sz="2200" dirty="0">
                <a:latin typeface="+mn-lt"/>
                <a:cs typeface="Arial" charset="0"/>
              </a:rPr>
              <a:t>trees (among others) are used for balancing the height of a binary search tree</a:t>
            </a:r>
          </a:p>
        </p:txBody>
      </p:sp>
    </p:spTree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3">
            <a:extLst>
              <a:ext uri="{FF2B5EF4-FFF2-40B4-BE49-F238E27FC236}">
                <a16:creationId xmlns:a16="http://schemas.microsoft.com/office/drawing/2014/main" id="{BE92288A-21CC-BB41-B55E-F1CD017C0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eaLnBrk="1" hangingPunct="1"/>
            <a:r>
              <a:rPr lang="en-US" altLang="en-US" sz="3200"/>
              <a:t>AVL Trees</a:t>
            </a:r>
          </a:p>
        </p:txBody>
      </p:sp>
      <p:sp>
        <p:nvSpPr>
          <p:cNvPr id="72707" name="Rectangle 4">
            <a:extLst>
              <a:ext uri="{FF2B5EF4-FFF2-40B4-BE49-F238E27FC236}">
                <a16:creationId xmlns:a16="http://schemas.microsoft.com/office/drawing/2014/main" id="{456F039F-1C92-6E48-BA7D-0353F77CB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9900" y="1266825"/>
            <a:ext cx="8229600" cy="5133975"/>
          </a:xfrm>
        </p:spPr>
        <p:txBody>
          <a:bodyPr rIns="132080"/>
          <a:lstStyle/>
          <a:p>
            <a:pPr eaLnBrk="1" hangingPunct="1">
              <a:defRPr/>
            </a:pPr>
            <a:r>
              <a:rPr lang="en-US" altLang="en-US" dirty="0"/>
              <a:t>AVL tree is a </a:t>
            </a:r>
            <a:r>
              <a:rPr lang="en-US" altLang="en-US" dirty="0">
                <a:solidFill>
                  <a:srgbClr val="FF0000"/>
                </a:solidFill>
              </a:rPr>
              <a:t>self-balancing binary search tree</a:t>
            </a:r>
          </a:p>
          <a:p>
            <a:pPr lvl="1" eaLnBrk="1" hangingPunct="1">
              <a:defRPr/>
            </a:pPr>
            <a:r>
              <a:rPr lang="en-US" altLang="en-US" dirty="0"/>
              <a:t>Named after </a:t>
            </a:r>
            <a:r>
              <a:rPr lang="en-US" altLang="en-US" b="1" dirty="0"/>
              <a:t>A</a:t>
            </a:r>
            <a:r>
              <a:rPr lang="en-US" altLang="en-US" dirty="0"/>
              <a:t>delson-</a:t>
            </a:r>
            <a:r>
              <a:rPr lang="en-US" altLang="en-US" b="1" dirty="0" err="1"/>
              <a:t>V</a:t>
            </a:r>
            <a:r>
              <a:rPr lang="en-US" altLang="en-US" dirty="0" err="1"/>
              <a:t>elsky</a:t>
            </a:r>
            <a:r>
              <a:rPr lang="en-US" altLang="en-US" dirty="0"/>
              <a:t> and </a:t>
            </a:r>
            <a:r>
              <a:rPr lang="en-US" altLang="en-US" b="1" dirty="0"/>
              <a:t>L</a:t>
            </a:r>
            <a:r>
              <a:rPr lang="en-US" altLang="en-US" dirty="0"/>
              <a:t>andis</a:t>
            </a:r>
          </a:p>
          <a:p>
            <a:pPr lvl="1" eaLnBrk="1" hangingPunct="1">
              <a:defRPr/>
            </a:pPr>
            <a:r>
              <a:rPr lang="en-US" altLang="en-US" dirty="0"/>
              <a:t>The first such data structure to be invented</a:t>
            </a:r>
          </a:p>
          <a:p>
            <a:pPr eaLnBrk="1" hangingPunct="1">
              <a:defRPr/>
            </a:pPr>
            <a:r>
              <a:rPr lang="en-US" altLang="en-US" dirty="0"/>
              <a:t>Whenever it becomes unbalanced</a:t>
            </a:r>
          </a:p>
          <a:p>
            <a:pPr marL="731838" lvl="1" indent="-398463" eaLnBrk="1" hangingPunct="1">
              <a:defRPr/>
            </a:pPr>
            <a:r>
              <a:rPr lang="en-US" altLang="en-US" dirty="0"/>
              <a:t>Rearranges its nodes to get a balanced binary search tree </a:t>
            </a:r>
          </a:p>
          <a:p>
            <a:pPr eaLnBrk="1" hangingPunct="1">
              <a:defRPr/>
            </a:pPr>
            <a:r>
              <a:rPr lang="en-US" altLang="en-US" dirty="0"/>
              <a:t>Balance of a binary search tree upset when</a:t>
            </a:r>
          </a:p>
          <a:p>
            <a:pPr marL="731838" lvl="1" indent="-398463" eaLnBrk="1" hangingPunct="1">
              <a:defRPr/>
            </a:pPr>
            <a:r>
              <a:rPr lang="en-US" altLang="en-US" dirty="0"/>
              <a:t>Add a node</a:t>
            </a:r>
          </a:p>
          <a:p>
            <a:pPr marL="731838" lvl="1" indent="-398463" eaLnBrk="1" hangingPunct="1">
              <a:defRPr/>
            </a:pPr>
            <a:r>
              <a:rPr lang="en-US" altLang="en-US" dirty="0"/>
              <a:t>Remove a node</a:t>
            </a:r>
          </a:p>
          <a:p>
            <a:pPr eaLnBrk="1" hangingPunct="1">
              <a:defRPr/>
            </a:pPr>
            <a:r>
              <a:rPr lang="en-US" altLang="en-US" dirty="0"/>
              <a:t>Thus during these operations, the AVL tree must rearrange nodes to maintain balance</a:t>
            </a:r>
          </a:p>
        </p:txBody>
      </p:sp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3">
            <a:extLst>
              <a:ext uri="{FF2B5EF4-FFF2-40B4-BE49-F238E27FC236}">
                <a16:creationId xmlns:a16="http://schemas.microsoft.com/office/drawing/2014/main" id="{561F507B-6883-3741-B121-111EE34471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 rIns="132080"/>
          <a:lstStyle/>
          <a:p>
            <a:pPr eaLnBrk="1" hangingPunct="1"/>
            <a:r>
              <a:rPr lang="en-US" altLang="en-US" sz="3200"/>
              <a:t>AVL Trees</a:t>
            </a: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54BD4899-C9D1-DF4A-8E17-C590F8A5611D}"/>
              </a:ext>
            </a:extLst>
          </p:cNvPr>
          <p:cNvSpPr>
            <a:spLocks/>
          </p:cNvSpPr>
          <p:nvPr/>
        </p:nvSpPr>
        <p:spPr bwMode="auto">
          <a:xfrm>
            <a:off x="742950" y="5594350"/>
            <a:ext cx="8058150" cy="889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0639" bIns="0" anchor="ctr"/>
          <a:lstStyle/>
          <a:p>
            <a:pPr marL="496888" indent="-457200" eaLnBrk="1" hangingPunct="1">
              <a:buFontTx/>
              <a:buAutoNum type="alphaLcParenBoth"/>
              <a:defRPr/>
            </a:pPr>
            <a:r>
              <a:rPr lang="en-US" dirty="0">
                <a:latin typeface="+mn-lt"/>
                <a:cs typeface="Arial" charset="0"/>
              </a:rPr>
              <a:t>After inserting 60; (b) 50; and (c) 20 into an initially empty binary search tree, the tree is not balanced; </a:t>
            </a:r>
          </a:p>
          <a:p>
            <a:pPr marL="496888" indent="-457200" eaLnBrk="1" hangingPunct="1">
              <a:defRPr/>
            </a:pPr>
            <a:r>
              <a:rPr lang="en-US" dirty="0">
                <a:latin typeface="+mn-lt"/>
                <a:cs typeface="Arial" charset="0"/>
              </a:rPr>
              <a:t>(d) a corresponding AVL tree rotates its nodes to restore balance.</a:t>
            </a:r>
          </a:p>
        </p:txBody>
      </p:sp>
      <p:pic>
        <p:nvPicPr>
          <p:cNvPr id="125955" name="Picture 5">
            <a:extLst>
              <a:ext uri="{FF2B5EF4-FFF2-40B4-BE49-F238E27FC236}">
                <a16:creationId xmlns:a16="http://schemas.microsoft.com/office/drawing/2014/main" id="{4A59FC53-E937-0342-B10A-C312EB20CE3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2554288"/>
            <a:ext cx="771207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6">
            <a:extLst>
              <a:ext uri="{FF2B5EF4-FFF2-40B4-BE49-F238E27FC236}">
                <a16:creationId xmlns:a16="http://schemas.microsoft.com/office/drawing/2014/main" id="{4FBF7B35-C5E2-EF46-B4B0-CCFF824D7492}"/>
              </a:ext>
            </a:extLst>
          </p:cNvPr>
          <p:cNvSpPr>
            <a:spLocks/>
          </p:cNvSpPr>
          <p:nvPr/>
        </p:nvSpPr>
        <p:spPr bwMode="auto">
          <a:xfrm>
            <a:off x="679450" y="1651000"/>
            <a:ext cx="7783513" cy="36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9" bIns="0" anchor="ctr">
            <a:spAutoFit/>
          </a:bodyPr>
          <a:lstStyle/>
          <a:p>
            <a:pPr eaLnBrk="1" hangingPunct="1">
              <a:spcBef>
                <a:spcPts val="450"/>
              </a:spcBef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60, 50, 20, 80, 90, 70, 55, 10, 40, </a:t>
            </a:r>
            <a:r>
              <a:rPr lang="en-US" sz="2400" dirty="0">
                <a:latin typeface="+mn-lt"/>
                <a:cs typeface="Courier New" pitchFamily="49" charset="0"/>
              </a:rPr>
              <a:t>and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35</a:t>
            </a:r>
          </a:p>
        </p:txBody>
      </p:sp>
      <p:sp>
        <p:nvSpPr>
          <p:cNvPr id="10247" name="TextBox 6">
            <a:extLst>
              <a:ext uri="{FF2B5EF4-FFF2-40B4-BE49-F238E27FC236}">
                <a16:creationId xmlns:a16="http://schemas.microsoft.com/office/drawing/2014/main" id="{E9CE8C61-242B-F34A-A223-AE1118AF6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80391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200" dirty="0">
                <a:latin typeface="+mn-lt"/>
                <a:cs typeface="Arial" charset="0"/>
              </a:rPr>
              <a:t>In all our examples, we will be adding the following sequence:</a:t>
            </a:r>
          </a:p>
        </p:txBody>
      </p:sp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3">
            <a:extLst>
              <a:ext uri="{FF2B5EF4-FFF2-40B4-BE49-F238E27FC236}">
                <a16:creationId xmlns:a16="http://schemas.microsoft.com/office/drawing/2014/main" id="{35E19D66-C4EA-1C4D-8C75-B885AF54A7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218488" cy="801687"/>
          </a:xfrm>
        </p:spPr>
        <p:txBody>
          <a:bodyPr rIns="132080"/>
          <a:lstStyle/>
          <a:p>
            <a:pPr eaLnBrk="1" hangingPunct="1"/>
            <a:r>
              <a:rPr lang="en-US" altLang="en-US" sz="3200"/>
              <a:t>AVL Trees – cnt</a:t>
            </a:r>
            <a:r>
              <a:rPr lang="en-US" altLang="en-US"/>
              <a:t>.</a:t>
            </a:r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FEC72FD7-9CA5-5E49-BE1A-0A7F70425EEE}"/>
              </a:ext>
            </a:extLst>
          </p:cNvPr>
          <p:cNvSpPr>
            <a:spLocks/>
          </p:cNvSpPr>
          <p:nvPr/>
        </p:nvSpPr>
        <p:spPr bwMode="auto">
          <a:xfrm>
            <a:off x="619125" y="5105400"/>
            <a:ext cx="8181975" cy="1155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0639" bIns="0" anchor="ctr"/>
          <a:lstStyle/>
          <a:p>
            <a:pPr marL="496888" indent="-457200" eaLnBrk="1" hangingPunct="1">
              <a:buFontTx/>
              <a:buAutoNum type="alphaLcParenBoth"/>
              <a:defRPr/>
            </a:pPr>
            <a:r>
              <a:rPr lang="en-US" sz="2200" dirty="0">
                <a:latin typeface="+mn-lt"/>
                <a:cs typeface="Arial" charset="0"/>
              </a:rPr>
              <a:t>adding 80 to tree does not change the balance of the tree; </a:t>
            </a:r>
          </a:p>
          <a:p>
            <a:pPr marL="496888" indent="-457200" eaLnBrk="1" hangingPunct="1">
              <a:buFontTx/>
              <a:buAutoNum type="alphaLcParenBoth"/>
              <a:defRPr/>
            </a:pPr>
            <a:r>
              <a:rPr lang="en-US" sz="2200" dirty="0">
                <a:latin typeface="+mn-lt"/>
                <a:cs typeface="Arial" charset="0"/>
              </a:rPr>
              <a:t>a subsequent addition of 90 makes tree unbalanced; </a:t>
            </a:r>
          </a:p>
          <a:p>
            <a:pPr marL="496888" indent="-457200" eaLnBrk="1" hangingPunct="1">
              <a:defRPr/>
            </a:pPr>
            <a:r>
              <a:rPr lang="en-US" sz="2200" dirty="0">
                <a:latin typeface="+mn-lt"/>
                <a:cs typeface="Arial" charset="0"/>
              </a:rPr>
              <a:t>(c)  left rotation restores balance.</a:t>
            </a:r>
          </a:p>
        </p:txBody>
      </p:sp>
      <p:pic>
        <p:nvPicPr>
          <p:cNvPr id="126979" name="Picture 5">
            <a:extLst>
              <a:ext uri="{FF2B5EF4-FFF2-40B4-BE49-F238E27FC236}">
                <a16:creationId xmlns:a16="http://schemas.microsoft.com/office/drawing/2014/main" id="{1060215B-5FEB-2243-85F3-403B82651C2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993900"/>
            <a:ext cx="7705725" cy="286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Rectangle 6">
            <a:extLst>
              <a:ext uri="{FF2B5EF4-FFF2-40B4-BE49-F238E27FC236}">
                <a16:creationId xmlns:a16="http://schemas.microsoft.com/office/drawing/2014/main" id="{656498E3-3A6B-C049-BEAD-1BF96B7219C5}"/>
              </a:ext>
            </a:extLst>
          </p:cNvPr>
          <p:cNvSpPr>
            <a:spLocks/>
          </p:cNvSpPr>
          <p:nvPr/>
        </p:nvSpPr>
        <p:spPr bwMode="auto">
          <a:xfrm>
            <a:off x="1416050" y="1312863"/>
            <a:ext cx="7177088" cy="3397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9" bIns="0" anchor="ctr">
            <a:spAutoFit/>
          </a:bodyPr>
          <a:lstStyle/>
          <a:p>
            <a:pPr eaLnBrk="1" hangingPunct="1">
              <a:spcBef>
                <a:spcPts val="450"/>
              </a:spcBef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60, 50, 20, 80, 90, 70, 55, 10, 40, </a:t>
            </a:r>
            <a:r>
              <a:rPr lang="en-US" sz="2200" dirty="0">
                <a:latin typeface="+mn-lt"/>
                <a:cs typeface="Courier New" pitchFamily="49" charset="0"/>
              </a:rPr>
              <a:t>and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 35</a:t>
            </a:r>
          </a:p>
        </p:txBody>
      </p:sp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3">
            <a:extLst>
              <a:ext uri="{FF2B5EF4-FFF2-40B4-BE49-F238E27FC236}">
                <a16:creationId xmlns:a16="http://schemas.microsoft.com/office/drawing/2014/main" id="{9974C466-7062-3E4B-821C-753E23931E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eaLnBrk="1" hangingPunct="1"/>
            <a:r>
              <a:rPr lang="en-US" altLang="en-US" sz="3200"/>
              <a:t>Single Rotations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7A7C17E9-B90C-164B-9632-48D42520BA80}"/>
              </a:ext>
            </a:extLst>
          </p:cNvPr>
          <p:cNvSpPr>
            <a:spLocks/>
          </p:cNvSpPr>
          <p:nvPr/>
        </p:nvSpPr>
        <p:spPr bwMode="auto">
          <a:xfrm>
            <a:off x="828675" y="5478463"/>
            <a:ext cx="7734300" cy="622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0639" bIns="0" anchor="ctr"/>
          <a:lstStyle/>
          <a:p>
            <a:pPr marL="39688" eaLnBrk="1" hangingPunct="1">
              <a:defRPr/>
            </a:pPr>
            <a:r>
              <a:rPr lang="en-US" sz="2200" dirty="0">
                <a:latin typeface="+mn-lt"/>
                <a:cs typeface="Arial" charset="0"/>
              </a:rPr>
              <a:t>Before and after a right rotation restores balance to an AVL tree</a:t>
            </a:r>
          </a:p>
        </p:txBody>
      </p:sp>
      <p:pic>
        <p:nvPicPr>
          <p:cNvPr id="128003" name="Picture 5">
            <a:extLst>
              <a:ext uri="{FF2B5EF4-FFF2-40B4-BE49-F238E27FC236}">
                <a16:creationId xmlns:a16="http://schemas.microsoft.com/office/drawing/2014/main" id="{24599512-277A-EA40-B1D2-719A7EBF3C3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1763713"/>
            <a:ext cx="6665913" cy="315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4931ECB6-503F-8F44-B196-2279C6223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" y="2362200"/>
            <a:ext cx="8229600" cy="340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2FADB9A-6CCB-1B4E-BC91-CAA3E32F34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Hierarchical Organization</a:t>
            </a:r>
          </a:p>
        </p:txBody>
      </p:sp>
      <p:sp>
        <p:nvSpPr>
          <p:cNvPr id="16387" name="Rectangle 4">
            <a:extLst>
              <a:ext uri="{FF2B5EF4-FFF2-40B4-BE49-F238E27FC236}">
                <a16:creationId xmlns:a16="http://schemas.microsoft.com/office/drawing/2014/main" id="{4BAD96A2-1D56-C14B-8127-1038F3BC5F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A university's organization</a:t>
            </a:r>
          </a:p>
        </p:txBody>
      </p:sp>
      <p:sp>
        <p:nvSpPr>
          <p:cNvPr id="16388" name="Text Box 5">
            <a:extLst>
              <a:ext uri="{FF2B5EF4-FFF2-40B4-BE49-F238E27FC236}">
                <a16:creationId xmlns:a16="http://schemas.microsoft.com/office/drawing/2014/main" id="{4CF3A4D9-EA30-0647-BFEB-54BB431B7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6108700"/>
            <a:ext cx="805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A university's administrative structure.</a:t>
            </a:r>
          </a:p>
        </p:txBody>
      </p:sp>
      <p:pic>
        <p:nvPicPr>
          <p:cNvPr id="16389" name="Picture 7" descr="fg25_03">
            <a:extLst>
              <a:ext uri="{FF2B5EF4-FFF2-40B4-BE49-F238E27FC236}">
                <a16:creationId xmlns:a16="http://schemas.microsoft.com/office/drawing/2014/main" id="{3765CBB8-B73C-D54C-A7BA-04F6CB34B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2549525"/>
            <a:ext cx="7850188" cy="31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3">
            <a:extLst>
              <a:ext uri="{FF2B5EF4-FFF2-40B4-BE49-F238E27FC236}">
                <a16:creationId xmlns:a16="http://schemas.microsoft.com/office/drawing/2014/main" id="{322475E9-8D77-8643-BA2C-9FB69AC306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6287"/>
          </a:xfrm>
        </p:spPr>
        <p:txBody>
          <a:bodyPr rIns="132080"/>
          <a:lstStyle/>
          <a:p>
            <a:pPr eaLnBrk="1" hangingPunct="1"/>
            <a:r>
              <a:rPr lang="en-US" altLang="en-US" sz="3200"/>
              <a:t>Double Rotations</a:t>
            </a:r>
          </a:p>
        </p:txBody>
      </p:sp>
      <p:sp>
        <p:nvSpPr>
          <p:cNvPr id="129026" name="Rectangle 4">
            <a:extLst>
              <a:ext uri="{FF2B5EF4-FFF2-40B4-BE49-F238E27FC236}">
                <a16:creationId xmlns:a16="http://schemas.microsoft.com/office/drawing/2014/main" id="{273DE3BC-3264-F84D-A509-5B50C8EAEC83}"/>
              </a:ext>
            </a:extLst>
          </p:cNvPr>
          <p:cNvSpPr>
            <a:spLocks/>
          </p:cNvSpPr>
          <p:nvPr/>
        </p:nvSpPr>
        <p:spPr bwMode="auto">
          <a:xfrm>
            <a:off x="523875" y="4914900"/>
            <a:ext cx="8256588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496888" indent="-4572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AutoNum type="alphaLcParenBoth"/>
            </a:pPr>
            <a:r>
              <a:rPr lang="en-US" altLang="en-US" sz="2200"/>
              <a:t>Adding 70 to the tree destroys its balance; to restore the balance, perform both </a:t>
            </a:r>
          </a:p>
          <a:p>
            <a:pPr eaLnBrk="1" hangingPunct="1">
              <a:spcBef>
                <a:spcPct val="0"/>
              </a:spcBef>
              <a:buFontTx/>
              <a:buAutoNum type="alphaLcParenBoth"/>
            </a:pPr>
            <a:r>
              <a:rPr lang="en-US" altLang="en-US" sz="2200"/>
              <a:t>a right rotation and </a:t>
            </a:r>
          </a:p>
          <a:p>
            <a:pPr eaLnBrk="1" hangingPunct="1">
              <a:spcBef>
                <a:spcPct val="0"/>
              </a:spcBef>
              <a:buFontTx/>
              <a:buAutoNum type="alphaLcParenBoth"/>
            </a:pPr>
            <a:r>
              <a:rPr lang="en-US" altLang="en-US" sz="2200"/>
              <a:t>a left rotation.</a:t>
            </a:r>
          </a:p>
        </p:txBody>
      </p:sp>
      <p:pic>
        <p:nvPicPr>
          <p:cNvPr id="129027" name="Picture 5">
            <a:extLst>
              <a:ext uri="{FF2B5EF4-FFF2-40B4-BE49-F238E27FC236}">
                <a16:creationId xmlns:a16="http://schemas.microsoft.com/office/drawing/2014/main" id="{3CB6E8D9-17A8-8E45-8BC4-A718A933752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1941513"/>
            <a:ext cx="8035925" cy="269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Rectangle 6">
            <a:extLst>
              <a:ext uri="{FF2B5EF4-FFF2-40B4-BE49-F238E27FC236}">
                <a16:creationId xmlns:a16="http://schemas.microsoft.com/office/drawing/2014/main" id="{D3651293-4219-1F4B-888C-6646665D8D78}"/>
              </a:ext>
            </a:extLst>
          </p:cNvPr>
          <p:cNvSpPr>
            <a:spLocks/>
          </p:cNvSpPr>
          <p:nvPr/>
        </p:nvSpPr>
        <p:spPr bwMode="auto">
          <a:xfrm>
            <a:off x="787400" y="1284288"/>
            <a:ext cx="7178675" cy="3397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9" bIns="0" anchor="ctr">
            <a:spAutoFit/>
          </a:bodyPr>
          <a:lstStyle/>
          <a:p>
            <a:pPr eaLnBrk="1" hangingPunct="1">
              <a:spcBef>
                <a:spcPts val="450"/>
              </a:spcBef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60, 50, 20, 80, 90, 70, 55, 10, 40, </a:t>
            </a:r>
            <a:r>
              <a:rPr lang="en-US" sz="2200" dirty="0">
                <a:latin typeface="+mn-lt"/>
                <a:cs typeface="Courier New" pitchFamily="49" charset="0"/>
              </a:rPr>
              <a:t>and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 35</a:t>
            </a:r>
          </a:p>
        </p:txBody>
      </p:sp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3">
            <a:extLst>
              <a:ext uri="{FF2B5EF4-FFF2-40B4-BE49-F238E27FC236}">
                <a16:creationId xmlns:a16="http://schemas.microsoft.com/office/drawing/2014/main" id="{D66E56DC-EB11-6149-84A6-363D80C7B8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4163" y="274638"/>
            <a:ext cx="8402637" cy="1143000"/>
          </a:xfrm>
        </p:spPr>
        <p:txBody>
          <a:bodyPr rIns="132080"/>
          <a:lstStyle/>
          <a:p>
            <a:pPr eaLnBrk="1" hangingPunct="1"/>
            <a:r>
              <a:rPr lang="en-US" altLang="en-US" sz="3200"/>
              <a:t>Java Class Library: The Class </a:t>
            </a:r>
            <a:r>
              <a:rPr lang="en-US" altLang="en-US" sz="320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TreeMap</a:t>
            </a:r>
            <a:endParaRPr lang="en-US" altLang="en-US" sz="3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0050" name="Rectangle 4">
            <a:extLst>
              <a:ext uri="{FF2B5EF4-FFF2-40B4-BE49-F238E27FC236}">
                <a16:creationId xmlns:a16="http://schemas.microsoft.com/office/drawing/2014/main" id="{5C74CF3C-A211-A94B-B821-06263997FD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/>
            <a:r>
              <a:rPr lang="en-US" altLang="en-US"/>
              <a:t>Extends interface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</a:p>
          <a:p>
            <a:pPr marL="731838" lvl="1" indent="-398463" eaLnBrk="1" hangingPunct="1"/>
            <a:r>
              <a:rPr lang="en-US" altLang="en-US"/>
              <a:t>Similar to our interface for ADT dictionary</a:t>
            </a:r>
          </a:p>
          <a:p>
            <a:pPr marL="731838" lvl="1" indent="-398463" eaLnBrk="1" hangingPunct="1"/>
            <a:r>
              <a:rPr lang="en-US" altLang="en-US"/>
              <a:t>Specifies that search keys maintained in ascending order</a:t>
            </a:r>
          </a:p>
          <a:p>
            <a:pPr eaLnBrk="1" hangingPunct="1"/>
            <a:r>
              <a:rPr lang="en-US" altLang="en-US"/>
              <a:t>Uses </a:t>
            </a:r>
            <a:r>
              <a:rPr lang="en-US" altLang="en-US" b="1"/>
              <a:t>balanced binary search tree </a:t>
            </a:r>
            <a:r>
              <a:rPr lang="en-US" altLang="en-US"/>
              <a:t>to implement methods</a:t>
            </a:r>
            <a:endParaRPr lang="en-US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US"/>
              <a:t>Efficiency of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containsKey</a:t>
            </a:r>
          </a:p>
          <a:p>
            <a:pPr marL="731838" lvl="1" indent="-398463" eaLnBrk="1" hangingPunct="1"/>
            <a:r>
              <a:rPr lang="en-US" altLang="en-US"/>
              <a:t>O(log n)</a:t>
            </a:r>
          </a:p>
        </p:txBody>
      </p:sp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3">
            <a:extLst>
              <a:ext uri="{FF2B5EF4-FFF2-40B4-BE49-F238E27FC236}">
                <a16:creationId xmlns:a16="http://schemas.microsoft.com/office/drawing/2014/main" id="{ABD4F75F-8425-E342-8EBC-7CD51CCED1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69897" y="2684463"/>
            <a:ext cx="7026453" cy="1143000"/>
          </a:xfrm>
        </p:spPr>
        <p:txBody>
          <a:bodyPr rIns="132080"/>
          <a:lstStyle/>
          <a:p>
            <a:pPr algn="ctr" eaLnBrk="1" hangingPunct="1"/>
            <a:r>
              <a:rPr lang="en-US" altLang="en-US" sz="3200" dirty="0"/>
              <a:t>Notes on the Lab13</a:t>
            </a:r>
            <a:br>
              <a:rPr lang="en-US" altLang="en-US" sz="3200" dirty="0"/>
            </a:br>
            <a:r>
              <a:rPr lang="en-US" altLang="en-US" sz="2800" dirty="0"/>
              <a:t>(see </a:t>
            </a:r>
            <a:r>
              <a:rPr lang="en-US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Lab13.docx </a:t>
            </a:r>
            <a:r>
              <a:rPr lang="en-US" altLang="en-US" sz="2800" dirty="0"/>
              <a:t>for detailed algorithm that you need to follow)</a:t>
            </a:r>
            <a:endParaRPr lang="en-US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3">
            <a:extLst>
              <a:ext uri="{FF2B5EF4-FFF2-40B4-BE49-F238E27FC236}">
                <a16:creationId xmlns:a16="http://schemas.microsoft.com/office/drawing/2014/main" id="{7A97A8A5-52B9-5541-AFEC-022DB52B0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238" y="114300"/>
            <a:ext cx="8763000" cy="825500"/>
          </a:xfrm>
        </p:spPr>
        <p:txBody>
          <a:bodyPr rIns="132080"/>
          <a:lstStyle/>
          <a:p>
            <a:pPr eaLnBrk="1" hangingPunct="1"/>
            <a:r>
              <a:rPr lang="en-US" altLang="en-US" sz="2800" b="1" dirty="0"/>
              <a:t>Conceptual</a:t>
            </a:r>
            <a:r>
              <a:rPr lang="en-US" altLang="en-US" sz="2800" dirty="0"/>
              <a:t> example of creating a binary tree for Huffman coding (</a:t>
            </a:r>
            <a:r>
              <a:rPr lang="en-US" altLang="en-US" sz="2400" dirty="0"/>
              <a:t>see Chapter 24 project #9 on page 694</a:t>
            </a:r>
            <a:r>
              <a:rPr lang="en-US" altLang="en-US" sz="2800" dirty="0"/>
              <a:t>)</a:t>
            </a:r>
            <a:endParaRPr lang="en-US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8851" name="Picture 2">
            <a:extLst>
              <a:ext uri="{FF2B5EF4-FFF2-40B4-BE49-F238E27FC236}">
                <a16:creationId xmlns:a16="http://schemas.microsoft.com/office/drawing/2014/main" id="{D150FD7E-67F4-8D44-90CF-754B7599E2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5388" y="1692275"/>
            <a:ext cx="768985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6A3D35-1827-6446-922B-5284A4A60C2E}"/>
              </a:ext>
            </a:extLst>
          </p:cNvPr>
          <p:cNvSpPr txBox="1"/>
          <p:nvPr/>
        </p:nvSpPr>
        <p:spPr>
          <a:xfrm>
            <a:off x="247650" y="1062038"/>
            <a:ext cx="863758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cs typeface="Arial" charset="0"/>
              </a:rPr>
              <a:t>Encoding some text composed only of the letters A through E, where these letters occur with the following frequencies: </a:t>
            </a:r>
            <a:r>
              <a:rPr lang="en-US" b="1" dirty="0">
                <a:latin typeface="+mn-lt"/>
                <a:cs typeface="Arial" charset="0"/>
              </a:rPr>
              <a:t>A</a:t>
            </a:r>
            <a:r>
              <a:rPr lang="en-US" dirty="0">
                <a:latin typeface="+mn-lt"/>
                <a:cs typeface="Arial" charset="0"/>
              </a:rPr>
              <a:t> </a:t>
            </a:r>
            <a:r>
              <a:rPr lang="en-US" b="1" dirty="0">
                <a:latin typeface="+mn-lt"/>
                <a:cs typeface="Arial" charset="0"/>
              </a:rPr>
              <a:t>12</a:t>
            </a:r>
            <a:r>
              <a:rPr lang="en-US" dirty="0">
                <a:latin typeface="+mn-lt"/>
                <a:cs typeface="Arial" charset="0"/>
              </a:rPr>
              <a:t>, </a:t>
            </a:r>
            <a:r>
              <a:rPr lang="en-US" b="1" dirty="0">
                <a:latin typeface="+mn-lt"/>
                <a:cs typeface="Arial" charset="0"/>
              </a:rPr>
              <a:t>B</a:t>
            </a:r>
            <a:r>
              <a:rPr lang="en-US" dirty="0">
                <a:latin typeface="+mn-lt"/>
                <a:cs typeface="Arial" charset="0"/>
              </a:rPr>
              <a:t> </a:t>
            </a:r>
            <a:r>
              <a:rPr lang="en-US" b="1" dirty="0">
                <a:latin typeface="+mn-lt"/>
                <a:cs typeface="Arial" charset="0"/>
              </a:rPr>
              <a:t>3</a:t>
            </a:r>
            <a:r>
              <a:rPr lang="en-US" dirty="0">
                <a:latin typeface="+mn-lt"/>
                <a:cs typeface="Arial" charset="0"/>
              </a:rPr>
              <a:t>, </a:t>
            </a:r>
            <a:r>
              <a:rPr lang="en-US" b="1" dirty="0">
                <a:latin typeface="+mn-lt"/>
                <a:cs typeface="Arial" charset="0"/>
              </a:rPr>
              <a:t>C</a:t>
            </a:r>
            <a:r>
              <a:rPr lang="en-US" dirty="0">
                <a:latin typeface="+mn-lt"/>
                <a:cs typeface="Arial" charset="0"/>
              </a:rPr>
              <a:t> </a:t>
            </a:r>
            <a:r>
              <a:rPr lang="en-US" b="1" dirty="0">
                <a:latin typeface="+mn-lt"/>
                <a:cs typeface="Arial" charset="0"/>
              </a:rPr>
              <a:t>1</a:t>
            </a:r>
            <a:r>
              <a:rPr lang="en-US" dirty="0">
                <a:latin typeface="+mn-lt"/>
                <a:cs typeface="Arial" charset="0"/>
              </a:rPr>
              <a:t>, </a:t>
            </a:r>
            <a:r>
              <a:rPr lang="en-US" b="1" dirty="0">
                <a:latin typeface="+mn-lt"/>
                <a:cs typeface="Arial" charset="0"/>
              </a:rPr>
              <a:t>D</a:t>
            </a:r>
            <a:r>
              <a:rPr lang="en-US" dirty="0">
                <a:latin typeface="+mn-lt"/>
                <a:cs typeface="Arial" charset="0"/>
              </a:rPr>
              <a:t> </a:t>
            </a:r>
            <a:r>
              <a:rPr lang="en-US" b="1" dirty="0">
                <a:latin typeface="+mn-lt"/>
                <a:cs typeface="Arial" charset="0"/>
              </a:rPr>
              <a:t>9</a:t>
            </a:r>
            <a:r>
              <a:rPr lang="en-US" dirty="0">
                <a:latin typeface="+mn-lt"/>
                <a:cs typeface="Arial" charset="0"/>
              </a:rPr>
              <a:t>, and </a:t>
            </a:r>
            <a:r>
              <a:rPr lang="en-US" b="1" dirty="0">
                <a:latin typeface="+mn-lt"/>
                <a:cs typeface="Arial" charset="0"/>
              </a:rPr>
              <a:t>E</a:t>
            </a:r>
            <a:r>
              <a:rPr lang="en-US" dirty="0">
                <a:latin typeface="+mn-lt"/>
                <a:cs typeface="Arial" charset="0"/>
              </a:rPr>
              <a:t> </a:t>
            </a:r>
            <a:r>
              <a:rPr lang="en-US" b="1" dirty="0">
                <a:latin typeface="+mn-lt"/>
                <a:cs typeface="Arial" charset="0"/>
              </a:rPr>
              <a:t>15</a:t>
            </a:r>
            <a:r>
              <a:rPr lang="en-US" dirty="0">
                <a:latin typeface="+mn-lt"/>
                <a:cs typeface="Arial" charset="0"/>
              </a:rPr>
              <a:t> times: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AF512-527E-C84B-9C28-55EAFE0501DE}"/>
              </a:ext>
            </a:extLst>
          </p:cNvPr>
          <p:cNvSpPr txBox="1"/>
          <p:nvPr/>
        </p:nvSpPr>
        <p:spPr>
          <a:xfrm>
            <a:off x="247650" y="6218238"/>
            <a:ext cx="8637588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cs typeface="Arial" charset="0"/>
              </a:rPr>
              <a:t>For this text the word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DAD</a:t>
            </a:r>
            <a:r>
              <a:rPr lang="en-US" dirty="0">
                <a:latin typeface="+mn-lt"/>
                <a:cs typeface="Arial" charset="0"/>
              </a:rPr>
              <a:t> will be encoded as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111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111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What is the compression ratio?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E4ADFA-81FB-D042-AD0B-B39DAAB62B08}"/>
              </a:ext>
            </a:extLst>
          </p:cNvPr>
          <p:cNvSpPr/>
          <p:nvPr/>
        </p:nvSpPr>
        <p:spPr>
          <a:xfrm>
            <a:off x="5443538" y="1719263"/>
            <a:ext cx="487362" cy="4810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9E18B9-DAB3-4342-9F32-068B9EB6813F}"/>
              </a:ext>
            </a:extLst>
          </p:cNvPr>
          <p:cNvCxnSpPr/>
          <p:nvPr/>
        </p:nvCxnSpPr>
        <p:spPr>
          <a:xfrm>
            <a:off x="3163888" y="1925638"/>
            <a:ext cx="395287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C88B8A7-95B0-234C-895B-8E67A3850D92}"/>
              </a:ext>
            </a:extLst>
          </p:cNvPr>
          <p:cNvSpPr/>
          <p:nvPr/>
        </p:nvSpPr>
        <p:spPr>
          <a:xfrm>
            <a:off x="2674938" y="1719263"/>
            <a:ext cx="488950" cy="4810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D47B20-2547-1D44-941F-3390CDE193DF}"/>
              </a:ext>
            </a:extLst>
          </p:cNvPr>
          <p:cNvCxnSpPr/>
          <p:nvPr/>
        </p:nvCxnSpPr>
        <p:spPr>
          <a:xfrm>
            <a:off x="5930900" y="1947863"/>
            <a:ext cx="704850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D26B965-AF5B-7B44-83F1-EC56E9B8427F}"/>
              </a:ext>
            </a:extLst>
          </p:cNvPr>
          <p:cNvSpPr/>
          <p:nvPr/>
        </p:nvSpPr>
        <p:spPr>
          <a:xfrm>
            <a:off x="1358900" y="3497263"/>
            <a:ext cx="7439025" cy="2619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C258C4-1777-A44D-AE5C-69DBEAC751E6}"/>
              </a:ext>
            </a:extLst>
          </p:cNvPr>
          <p:cNvSpPr/>
          <p:nvPr/>
        </p:nvSpPr>
        <p:spPr>
          <a:xfrm>
            <a:off x="2286000" y="1719263"/>
            <a:ext cx="2544763" cy="1271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6555B8-C896-4649-B729-5E4CB1F4428F}"/>
              </a:ext>
            </a:extLst>
          </p:cNvPr>
          <p:cNvSpPr/>
          <p:nvPr/>
        </p:nvSpPr>
        <p:spPr>
          <a:xfrm>
            <a:off x="5078413" y="1719263"/>
            <a:ext cx="3027362" cy="1566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58428-4477-104F-8B0B-03476E8F3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0" y="4638675"/>
            <a:ext cx="100647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A </a:t>
            </a:r>
            <a:r>
              <a:rPr lang="en-US" altLang="en-US" sz="1800" b="1">
                <a:solidFill>
                  <a:srgbClr val="0070C0"/>
                </a:solidFill>
                <a:latin typeface="Calibri" panose="020F0502020204030204" pitchFamily="34" charset="0"/>
              </a:rPr>
              <a:t>10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B </a:t>
            </a:r>
            <a:r>
              <a:rPr lang="en-US" altLang="en-US" sz="1800" b="1">
                <a:solidFill>
                  <a:srgbClr val="0070C0"/>
                </a:solidFill>
                <a:latin typeface="Calibri" panose="020F0502020204030204" pitchFamily="34" charset="0"/>
              </a:rPr>
              <a:t>1101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C </a:t>
            </a:r>
            <a:r>
              <a:rPr lang="en-US" altLang="en-US" sz="1800" b="1">
                <a:solidFill>
                  <a:srgbClr val="0070C0"/>
                </a:solidFill>
                <a:latin typeface="Calibri" panose="020F0502020204030204" pitchFamily="34" charset="0"/>
              </a:rPr>
              <a:t>1100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D </a:t>
            </a:r>
            <a:r>
              <a:rPr lang="en-US" altLang="en-US" sz="1800" b="1">
                <a:solidFill>
                  <a:srgbClr val="0070C0"/>
                </a:solidFill>
                <a:latin typeface="Calibri" panose="020F0502020204030204" pitchFamily="34" charset="0"/>
              </a:rPr>
              <a:t>111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E </a:t>
            </a:r>
            <a:r>
              <a:rPr lang="en-US" altLang="en-US" sz="1800" b="1">
                <a:solidFill>
                  <a:srgbClr val="0070C0"/>
                </a:solidFill>
                <a:latin typeface="Calibri" panose="020F0502020204030204" pitchFamily="34" charset="0"/>
              </a:rPr>
              <a:t>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C8145463-5305-A24D-A324-FB0D3D54DC0C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C416ED4-7F95-B040-BD16-4A5AD94DB98C}"/>
              </a:ext>
            </a:extLst>
          </p:cNvPr>
          <p:cNvSpPr txBox="1">
            <a:spLocks noChangeArrowheads="1"/>
          </p:cNvSpPr>
          <p:nvPr/>
        </p:nvSpPr>
        <p:spPr>
          <a:xfrm>
            <a:off x="344488" y="1083581"/>
            <a:ext cx="8342312" cy="5303837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r>
              <a:rPr lang="en-US" sz="2800" kern="0" dirty="0">
                <a:latin typeface="+mn-lt"/>
                <a:cs typeface="Arial" charset="0"/>
              </a:rPr>
              <a:t>Create </a:t>
            </a:r>
            <a:r>
              <a:rPr lang="en-US" sz="2800" kern="0" dirty="0">
                <a:latin typeface="Courier New" pitchFamily="49" charset="0"/>
                <a:cs typeface="Courier New" pitchFamily="49" charset="0"/>
              </a:rPr>
              <a:t>Huffman Tree</a:t>
            </a:r>
            <a:r>
              <a:rPr lang="en-US" sz="2800" kern="0" dirty="0">
                <a:latin typeface="+mn-lt"/>
                <a:cs typeface="Arial" charset="0"/>
              </a:rPr>
              <a:t> for the word </a:t>
            </a:r>
            <a:r>
              <a:rPr lang="en-US" sz="28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MISSISSIPPI</a:t>
            </a:r>
            <a:r>
              <a:rPr lang="en-US" sz="2800" kern="0" dirty="0">
                <a:latin typeface="+mn-lt"/>
                <a:cs typeface="Arial" charset="0"/>
              </a:rPr>
              <a:t> </a:t>
            </a:r>
            <a:endParaRPr lang="en-US" sz="2200" kern="0" dirty="0">
              <a:latin typeface="+mn-lt"/>
              <a:cs typeface="Arial" charset="0"/>
            </a:endParaRP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SzPct val="70000"/>
              <a:buFont typeface="+mj-lt"/>
              <a:buAutoNum type="arabicPeriod"/>
              <a:defRPr/>
            </a:pPr>
            <a:r>
              <a:rPr lang="en-US" sz="2200" kern="0" dirty="0">
                <a:latin typeface="+mn-lt"/>
                <a:cs typeface="Arial" charset="0"/>
              </a:rPr>
              <a:t>Create counters (</a:t>
            </a:r>
            <a:r>
              <a:rPr lang="en-US" sz="2000" kern="0" dirty="0">
                <a:latin typeface="+mn-lt"/>
                <a:cs typeface="Arial" charset="0"/>
              </a:rPr>
              <a:t>must be arranged by ASCII values):</a:t>
            </a:r>
          </a:p>
          <a:p>
            <a:pPr lvl="1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r>
              <a:rPr lang="en-US" sz="2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I 4</a:t>
            </a:r>
          </a:p>
          <a:p>
            <a:pPr lvl="1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r>
              <a:rPr lang="en-US" sz="2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M 1</a:t>
            </a:r>
          </a:p>
          <a:p>
            <a:pPr lvl="1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r>
              <a:rPr lang="en-US" sz="2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P 2</a:t>
            </a:r>
          </a:p>
          <a:p>
            <a:pPr lvl="1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r>
              <a:rPr lang="en-US" sz="2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S 4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SzPct val="70000"/>
              <a:buFont typeface="+mj-lt"/>
              <a:buAutoNum type="arabicPeriod"/>
              <a:defRPr/>
            </a:pPr>
            <a:r>
              <a:rPr lang="en-US" sz="2200" kern="0" dirty="0">
                <a:latin typeface="+mn-lt"/>
                <a:cs typeface="Arial" charset="0"/>
              </a:rPr>
              <a:t>Create Huffman Tree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SzPct val="70000"/>
              <a:buFont typeface="+mj-lt"/>
              <a:buAutoNum type="arabicPeriod"/>
              <a:defRPr/>
            </a:pPr>
            <a:r>
              <a:rPr lang="en-US" sz="2200" kern="0" dirty="0">
                <a:latin typeface="+mn-lt"/>
                <a:cs typeface="Arial" charset="0"/>
              </a:rPr>
              <a:t>What is the binary encoding for this word? </a:t>
            </a:r>
          </a:p>
          <a:p>
            <a:pPr marL="1149350" lvl="2" indent="-347663">
              <a:spcBef>
                <a:spcPct val="20000"/>
              </a:spcBef>
              <a:buClr>
                <a:schemeClr val="accent2"/>
              </a:buClr>
              <a:buSzPct val="70000"/>
              <a:defRPr/>
            </a:pPr>
            <a:r>
              <a:rPr lang="en-US" sz="2200" b="1" kern="0" dirty="0">
                <a:latin typeface="Courier New" pitchFamily="49" charset="0"/>
                <a:cs typeface="Courier New" pitchFamily="49" charset="0"/>
              </a:rPr>
              <a:t>100 </a:t>
            </a:r>
            <a:r>
              <a:rPr lang="en-US" sz="2200" b="1" kern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2200" b="1" kern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kern="0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200" b="1" kern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kern="0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200" b="1" kern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kern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2200" b="1" kern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kern="0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200" b="1" kern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kern="0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200" b="1" kern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kern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2200" b="1" kern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kern="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101</a:t>
            </a:r>
            <a:r>
              <a:rPr lang="en-US" sz="2200" b="1" kern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kern="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101</a:t>
            </a:r>
            <a:r>
              <a:rPr lang="en-US" sz="2200" b="1" kern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kern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11</a:t>
            </a:r>
          </a:p>
          <a:p>
            <a:pPr marL="1149350" lvl="2" indent="-347663">
              <a:spcBef>
                <a:spcPct val="20000"/>
              </a:spcBef>
              <a:buClr>
                <a:schemeClr val="accent2"/>
              </a:buClr>
              <a:buSzPct val="70000"/>
              <a:defRPr/>
            </a:pPr>
            <a:r>
              <a:rPr lang="en-US" sz="2200" b="1" kern="0" dirty="0">
                <a:latin typeface="Courier New" pitchFamily="49" charset="0"/>
                <a:cs typeface="Courier New" pitchFamily="49" charset="0"/>
              </a:rPr>
              <a:t>M   I  S S I  S S I  P   P   I</a:t>
            </a:r>
          </a:p>
          <a:p>
            <a:pPr marL="457200" indent="-457200">
              <a:spcBef>
                <a:spcPct val="20000"/>
              </a:spcBef>
              <a:buClr>
                <a:schemeClr val="tx2"/>
              </a:buClr>
              <a:buSzPct val="70000"/>
              <a:buFont typeface="+mj-lt"/>
              <a:buAutoNum type="arabicPeriod"/>
              <a:defRPr/>
            </a:pPr>
            <a:r>
              <a:rPr lang="en-US" sz="2200" kern="0" dirty="0">
                <a:latin typeface="+mn-lt"/>
                <a:cs typeface="Arial" charset="0"/>
              </a:rPr>
              <a:t>What is the compression ratio?</a:t>
            </a:r>
          </a:p>
        </p:txBody>
      </p:sp>
    </p:spTree>
    <p:extLst>
      <p:ext uri="{BB962C8B-B14F-4D97-AF65-F5344CB8AC3E}">
        <p14:creationId xmlns:p14="http://schemas.microsoft.com/office/powerpoint/2010/main" val="170272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C8145463-5305-A24D-A324-FB0D3D54DC0C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8229600" cy="5346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Huffman Tree for “MISSISSIPPI”</a:t>
            </a: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E994A3B-D8FA-424C-A9D0-F1449BFA0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3" y="534659"/>
            <a:ext cx="4239189" cy="6239258"/>
          </a:xfrm>
          <a:prstGeom prst="rect">
            <a:avLst/>
          </a:prstGeom>
        </p:spPr>
      </p:pic>
      <p:pic>
        <p:nvPicPr>
          <p:cNvPr id="9" name="Picture 8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94700957-313E-2145-8C44-EA93799B9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084" y="534659"/>
            <a:ext cx="4552793" cy="509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40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71C8A9FF-A5DD-1348-AC15-BBD62FCAF2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Hierarchical Organization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69C1748A-875E-5F44-A59E-B746ABC1FB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File Directories</a:t>
            </a:r>
          </a:p>
        </p:txBody>
      </p:sp>
      <p:sp>
        <p:nvSpPr>
          <p:cNvPr id="18435" name="Text Box 4">
            <a:extLst>
              <a:ext uri="{FF2B5EF4-FFF2-40B4-BE49-F238E27FC236}">
                <a16:creationId xmlns:a16="http://schemas.microsoft.com/office/drawing/2014/main" id="{612CA0E7-9B10-3540-BC7A-190A64C94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6108700"/>
            <a:ext cx="805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Computer files organized into folders</a:t>
            </a:r>
          </a:p>
        </p:txBody>
      </p:sp>
      <p:sp>
        <p:nvSpPr>
          <p:cNvPr id="18436" name="Line 6">
            <a:extLst>
              <a:ext uri="{FF2B5EF4-FFF2-40B4-BE49-F238E27FC236}">
                <a16:creationId xmlns:a16="http://schemas.microsoft.com/office/drawing/2014/main" id="{6235197F-04E7-DA4F-8B56-2BE43F2619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7925" y="4867275"/>
            <a:ext cx="762000" cy="0"/>
          </a:xfrm>
          <a:prstGeom prst="line">
            <a:avLst/>
          </a:prstGeom>
          <a:noFill/>
          <a:ln w="28575">
            <a:solidFill>
              <a:srgbClr val="66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37" name="Line 7">
            <a:extLst>
              <a:ext uri="{FF2B5EF4-FFF2-40B4-BE49-F238E27FC236}">
                <a16:creationId xmlns:a16="http://schemas.microsoft.com/office/drawing/2014/main" id="{0E662EE1-0472-724C-B660-72BE5E1DD7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1900" y="4867275"/>
            <a:ext cx="762000" cy="0"/>
          </a:xfrm>
          <a:prstGeom prst="line">
            <a:avLst/>
          </a:prstGeom>
          <a:noFill/>
          <a:ln w="28575">
            <a:solidFill>
              <a:srgbClr val="66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38" name="Line 8">
            <a:extLst>
              <a:ext uri="{FF2B5EF4-FFF2-40B4-BE49-F238E27FC236}">
                <a16:creationId xmlns:a16="http://schemas.microsoft.com/office/drawing/2014/main" id="{33B47957-3153-924E-8EFD-E2D8A5383A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2550" y="4876800"/>
            <a:ext cx="762000" cy="0"/>
          </a:xfrm>
          <a:prstGeom prst="line">
            <a:avLst/>
          </a:prstGeom>
          <a:noFill/>
          <a:ln w="28575">
            <a:solidFill>
              <a:srgbClr val="66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0" name="Rectangle 10">
            <a:extLst>
              <a:ext uri="{FF2B5EF4-FFF2-40B4-BE49-F238E27FC236}">
                <a16:creationId xmlns:a16="http://schemas.microsoft.com/office/drawing/2014/main" id="{470EA2F8-C8B3-B345-9303-2A9BDAF81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" y="2262188"/>
            <a:ext cx="7392988" cy="3719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pic>
        <p:nvPicPr>
          <p:cNvPr id="2" name="Picture 9" descr="fg25_04">
            <a:extLst>
              <a:ext uri="{FF2B5EF4-FFF2-40B4-BE49-F238E27FC236}">
                <a16:creationId xmlns:a16="http://schemas.microsoft.com/office/drawing/2014/main" id="{C2AA3F94-ECA8-F546-B547-236A3A7D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2308225"/>
            <a:ext cx="7251700" cy="35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ImagineJavaTemplate6">
  <a:themeElements>
    <a:clrScheme name="CeranoJava2e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eranoJava2e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eranoJava2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ranoJava2e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ranoJava2e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ranoJava2e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ranoJava2e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ranoJava2e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eranoJava2e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eranoJava2e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eranoJava2e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eranoJava2e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eranoJava2e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eranoJava2e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1648</TotalTime>
  <Words>3439</Words>
  <Application>Microsoft Macintosh PowerPoint</Application>
  <PresentationFormat>On-screen Show (4:3)</PresentationFormat>
  <Paragraphs>559</Paragraphs>
  <Slides>85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Calibri</vt:lpstr>
      <vt:lpstr>Courier New</vt:lpstr>
      <vt:lpstr>Wingdings</vt:lpstr>
      <vt:lpstr>ImagineJavaTemplate6</vt:lpstr>
      <vt:lpstr>Lecture 13</vt:lpstr>
      <vt:lpstr>Contents</vt:lpstr>
      <vt:lpstr>Contents</vt:lpstr>
      <vt:lpstr>Objectives</vt:lpstr>
      <vt:lpstr>Tree Concepts</vt:lpstr>
      <vt:lpstr>Hierarchical Organization</vt:lpstr>
      <vt:lpstr>Hierarchical Organization</vt:lpstr>
      <vt:lpstr>Hierarchical Organization</vt:lpstr>
      <vt:lpstr>Hierarchical Organization</vt:lpstr>
      <vt:lpstr>Tree Terminology</vt:lpstr>
      <vt:lpstr>Tree Terminology</vt:lpstr>
      <vt:lpstr>Binary Trees</vt:lpstr>
      <vt:lpstr>Binary Trees</vt:lpstr>
      <vt:lpstr>Binary Trees</vt:lpstr>
      <vt:lpstr>Binary Trees</vt:lpstr>
      <vt:lpstr>Binary Trees</vt:lpstr>
      <vt:lpstr>Traversals of a Tree</vt:lpstr>
      <vt:lpstr>Traversals of a Tree</vt:lpstr>
      <vt:lpstr>Traversals of a Tree</vt:lpstr>
      <vt:lpstr>Traversals of a Tree</vt:lpstr>
      <vt:lpstr>Traversals of a Tree</vt:lpstr>
      <vt:lpstr>Traversals of a General Tree</vt:lpstr>
      <vt:lpstr>Fundamental Operations for Trees</vt:lpstr>
      <vt:lpstr>Fundamental Operations for Trees</vt:lpstr>
      <vt:lpstr>Nodes in a Binary Tree</vt:lpstr>
      <vt:lpstr>The class BinaryNode</vt:lpstr>
      <vt:lpstr>The class BinaryNode</vt:lpstr>
      <vt:lpstr>The class BinaryNode</vt:lpstr>
      <vt:lpstr>Method getNumberOfNodes implemented recursively</vt:lpstr>
      <vt:lpstr>The class BinaryNode - recursive method getHeight</vt:lpstr>
      <vt:lpstr>Creating a Basic Binary Tree</vt:lpstr>
      <vt:lpstr>Binary Tree Implementations</vt:lpstr>
      <vt:lpstr>PowerPoint Presentation</vt:lpstr>
      <vt:lpstr>Example cnt.</vt:lpstr>
      <vt:lpstr>Binary Tree Implementations</vt:lpstr>
      <vt:lpstr>Which data structures could be used to implement iterators?</vt:lpstr>
      <vt:lpstr>Trace inorderTraverse method with the following tree:</vt:lpstr>
      <vt:lpstr>Which data structures could be used to implement iterators?</vt:lpstr>
      <vt:lpstr>Which data structures could be used to implement iterators?</vt:lpstr>
      <vt:lpstr>Expression Trees</vt:lpstr>
      <vt:lpstr>Expression Trees for Algebraic Expressions</vt:lpstr>
      <vt:lpstr>Decision Trees</vt:lpstr>
      <vt:lpstr>Decision Trees</vt:lpstr>
      <vt:lpstr>Building decision tree for a guessing game</vt:lpstr>
      <vt:lpstr>Binary Search Trees</vt:lpstr>
      <vt:lpstr>Binary Search Trees</vt:lpstr>
      <vt:lpstr>Binary Search Trees</vt:lpstr>
      <vt:lpstr>Java Class Library: The Class TreeSet</vt:lpstr>
      <vt:lpstr>Question</vt:lpstr>
      <vt:lpstr>Question</vt:lpstr>
      <vt:lpstr>Question</vt:lpstr>
      <vt:lpstr>Example - Removing a node</vt:lpstr>
      <vt:lpstr>PowerPoint Presentation</vt:lpstr>
      <vt:lpstr>Examples of General Trees: Parse Tree</vt:lpstr>
      <vt:lpstr>Examples of General Trees: Game Tree</vt:lpstr>
      <vt:lpstr>Heaps</vt:lpstr>
      <vt:lpstr>Priority Queues</vt:lpstr>
      <vt:lpstr>Using an Array to Represent a Heap</vt:lpstr>
      <vt:lpstr>Using an Array to Represent a Heap</vt:lpstr>
      <vt:lpstr>Class MaxHeap</vt:lpstr>
      <vt:lpstr>Class MaxHeap</vt:lpstr>
      <vt:lpstr>Adding an Entry</vt:lpstr>
      <vt:lpstr>Adding an Entry</vt:lpstr>
      <vt:lpstr>Creating a Heap</vt:lpstr>
      <vt:lpstr>Removing the Root</vt:lpstr>
      <vt:lpstr>Transforming a Semiheap into a Heap without Swaps</vt:lpstr>
      <vt:lpstr>Creating a Heap</vt:lpstr>
      <vt:lpstr>Heapsort</vt:lpstr>
      <vt:lpstr>Heapsort</vt:lpstr>
      <vt:lpstr>Heapsort</vt:lpstr>
      <vt:lpstr>Efficiency</vt:lpstr>
      <vt:lpstr>PowerPoint Presentation</vt:lpstr>
      <vt:lpstr>PowerPoint Presentation</vt:lpstr>
      <vt:lpstr>Efficiency of Operations on Binary Trees</vt:lpstr>
      <vt:lpstr>Importance of Balance</vt:lpstr>
      <vt:lpstr>AVL Trees</vt:lpstr>
      <vt:lpstr>AVL Trees</vt:lpstr>
      <vt:lpstr>AVL Trees – cnt.</vt:lpstr>
      <vt:lpstr>Single Rotations</vt:lpstr>
      <vt:lpstr>Double Rotations</vt:lpstr>
      <vt:lpstr>Java Class Library: The Class TreeMap</vt:lpstr>
      <vt:lpstr>Notes on the Lab13 (see Lab13.docx for detailed algorithm that you need to follow)</vt:lpstr>
      <vt:lpstr>Conceptual example of creating a binary tree for Huffman coding (see Chapter 24 project #9 on page 694)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</dc:title>
  <dc:creator>Anna Bieszczad</dc:creator>
  <cp:lastModifiedBy>Bieszczad, Anna</cp:lastModifiedBy>
  <cp:revision>38</cp:revision>
  <dcterms:created xsi:type="dcterms:W3CDTF">2015-11-18T05:36:25Z</dcterms:created>
  <dcterms:modified xsi:type="dcterms:W3CDTF">2019-04-23T18:22:56Z</dcterms:modified>
</cp:coreProperties>
</file>